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8" r:id="rId7"/>
    <p:sldId id="266" r:id="rId8"/>
    <p:sldId id="270" r:id="rId9"/>
    <p:sldId id="272" r:id="rId10"/>
    <p:sldId id="271" r:id="rId11"/>
    <p:sldId id="264" r:id="rId12"/>
    <p:sldId id="258" r:id="rId13"/>
    <p:sldId id="262" r:id="rId14"/>
    <p:sldId id="263" r:id="rId15"/>
    <p:sldId id="261" r:id="rId16"/>
    <p:sldId id="265" r:id="rId17"/>
    <p:sldId id="260" r:id="rId18"/>
    <p:sldId id="275" r:id="rId19"/>
    <p:sldId id="259" r:id="rId20"/>
    <p:sldId id="273" r:id="rId21"/>
    <p:sldId id="274" r:id="rId2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441"/>
    <a:srgbClr val="7BB586"/>
    <a:srgbClr val="E2F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246AB-C8E2-0352-29B3-9BAF13A69A9F}" v="218" dt="2024-03-08T19:28:32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A030A-0356-C5BB-5876-1DFD88A80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928C6-4ECA-E574-1007-E81F88052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24B35-657D-471D-6C45-CC72BB22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9AC55-D330-87F6-8803-9AB3CE33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C44F9-654F-342A-1845-223020AC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738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06A8-BFF6-8274-DCA0-CF38089B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8E9C0-CAF0-0EE6-B9D0-D2A66107F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5F06-1A26-81B0-A78C-6F3745F3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33F21-46DE-7519-597D-D11D36AC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D0E18-8045-648F-0247-52ED018B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0524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33A7A-5A46-2D29-4E56-A202D205F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DC82C-2C93-C2A4-EF45-4A1F894B7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FD92A-54D8-C27B-1149-835F89F66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DC3B-9FA5-F175-1D0D-2BDDE2F5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8EEEC-FA5D-C800-8AEB-7935A13D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7979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721C-1F82-0E11-9A1C-79E25FC4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079F-2E0B-D180-970A-5F0E81A6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4DC2D-B6D2-B97D-3BC1-906F7096B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4118-EEA6-9DF9-837D-24EA6001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6D9D3-F07A-E6D5-F7F3-EE19570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1918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54CA-A647-16BD-BABC-924E44D3A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FB2EA-0C2B-2E6A-5678-7FE0A742D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7E117-469E-32AC-F175-AFD1C79D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22056-F4E1-03E9-C428-DF7D6C03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0B135-6F7B-F489-7CEF-7F6B9377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99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FE46-3050-752D-9D46-17184BDB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11EB6-C81C-282A-AC26-1FEC10C52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5A874-4BC2-BED5-AE9F-9AD5F3E5C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C8FE2-BCB1-9377-8A42-55C524AF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EDB4A-157C-3E52-09F7-81F20D63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EE328-C4E9-118E-B055-4864CB17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4485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1FBD-0F1C-F165-8CA4-C011E49E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757ED-D169-95E8-D0FA-CFC01D425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20573-3DA5-9DE6-1D64-EB91EF2BE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F1FB7-5690-D711-18E6-B224C9BC5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8610E-E3B9-9428-DF55-EF73DD290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DE899-D54A-8950-B57B-159E6A81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607E8F-B415-2A5D-0758-4DE697E2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681068-1675-2480-0E81-49B59A8E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0588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134C-D34F-3D93-2CC3-54726ACFC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D7ADE-C4A3-713C-9879-D53ED6BC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B1A47-6566-7157-B47C-0870DE07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3AC62-4A43-8538-67CC-A37679FB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596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FF267-341D-8F88-C8D8-F0E8BC4E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98AD9-1430-04D4-902E-55C1FF0E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ED37C-2224-9B77-E1E1-1741C59D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323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2AB0-6A4A-BD01-07A1-551ECAAC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19837-904E-495A-0EC7-0001F45A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A3651-1972-C432-F2CC-FC3BCBBC9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F4C48-C2BB-179D-3C85-BDF5014F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6CDCA-F7B1-6CA2-F0C2-B87FB237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E9B52-611C-3187-93A0-F75EEEDC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025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090F-2AF0-C7F0-84D9-A526BFBA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7B404-EE79-D3C8-2DDB-11EF64FC2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97E96-CBB9-9D71-3EA0-FA731FB1D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53F60-008F-3C1C-E7EC-784BEBF2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66934-6AB3-C8F1-9390-600F4348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6B8FA-546C-272D-54A3-2058F6D5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534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F1CEE-9BCC-6A18-5BF0-0166AF53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A2D90-4DC3-F442-FA68-FCB09DDA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DE73-E37D-37B8-781F-89A892D63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EDB5-3FD7-FA27-2606-1102BBC69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C1370-785E-8C35-DF58-624DC3462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130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CFC3-E406-BC35-3FCD-40D7B08BF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b="1">
                <a:solidFill>
                  <a:srgbClr val="7BB586"/>
                </a:solidFill>
                <a:latin typeface="Amasis MT Pro Black"/>
              </a:rPr>
              <a:t>Strategische Doelstellingen</a:t>
            </a:r>
            <a:endParaRPr lang="LID4096" sz="7200" b="1">
              <a:solidFill>
                <a:srgbClr val="7BB586"/>
              </a:solidFill>
              <a:latin typeface="Amasis MT Pro Black" panose="020F0502020204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7DDF3-8956-7AA8-F26B-2E6D23447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800" b="1">
                <a:solidFill>
                  <a:srgbClr val="7BB586"/>
                </a:solidFill>
              </a:rPr>
              <a:t>Koers-AV 2024</a:t>
            </a:r>
            <a:endParaRPr lang="LID4096" sz="2800" b="1">
              <a:solidFill>
                <a:srgbClr val="7BB586"/>
              </a:solidFill>
            </a:endParaRPr>
          </a:p>
        </p:txBody>
      </p:sp>
      <p:pic>
        <p:nvPicPr>
          <p:cNvPr id="1026" name="Picture 2" descr="Huisstijl JNM | JNM">
            <a:extLst>
              <a:ext uri="{FF2B5EF4-FFF2-40B4-BE49-F238E27FC236}">
                <a16:creationId xmlns:a16="http://schemas.microsoft.com/office/drawing/2014/main" id="{0EBFBBF5-8D7D-2A41-E517-91CD6B963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5404494"/>
            <a:ext cx="2062162" cy="145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52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6" y="317499"/>
            <a:ext cx="11491911" cy="1980405"/>
          </a:xfrm>
        </p:spPr>
        <p:txBody>
          <a:bodyPr>
            <a:normAutofit/>
          </a:bodyPr>
          <a:lstStyle/>
          <a:p>
            <a:r>
              <a:rPr lang="nl-BE" sz="4000">
                <a:solidFill>
                  <a:srgbClr val="7BB586"/>
                </a:solidFill>
                <a:latin typeface="Amasis MT Pro Black"/>
                <a:cs typeface="Calibri"/>
              </a:rPr>
              <a:t>JNM ondersteunt jongeren om kwalitatieve activiteiten en kampen</a:t>
            </a:r>
            <a:br>
              <a:rPr lang="nl-BE" sz="4000">
                <a:solidFill>
                  <a:srgbClr val="7BB586"/>
                </a:solidFill>
                <a:latin typeface="Amasis MT Pro Black"/>
                <a:cs typeface="Calibri"/>
              </a:rPr>
            </a:br>
            <a:r>
              <a:rPr lang="nl-BE" sz="4000">
                <a:solidFill>
                  <a:srgbClr val="7BB586"/>
                </a:solidFill>
                <a:latin typeface="Amasis MT Pro Black"/>
                <a:cs typeface="Calibri"/>
              </a:rPr>
              <a:t> te organiseren. 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F19DD6-235F-35F9-8FC2-F674CA691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787016"/>
              </p:ext>
            </p:extLst>
          </p:nvPr>
        </p:nvGraphicFramePr>
        <p:xfrm>
          <a:off x="6929437" y="1071562"/>
          <a:ext cx="4221678" cy="5580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7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-75406"/>
            <a:ext cx="12873036" cy="3278185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JNM brengt iedere jongere over heel </a:t>
            </a:r>
            <a:b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</a:br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Vlaanderen en Brussel </a:t>
            </a:r>
            <a:b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</a:br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samen rond natuur </a:t>
            </a:r>
            <a:b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</a:br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en milieu. 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C2B0A08-ADA8-8D90-3F92-D55DD137FC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857422"/>
              </p:ext>
            </p:extLst>
          </p:nvPr>
        </p:nvGraphicFramePr>
        <p:xfrm>
          <a:off x="7024687" y="1119187"/>
          <a:ext cx="4221678" cy="55725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08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448469"/>
            <a:ext cx="10944224" cy="1254126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JNM is een lab(o) voor duurzaam vrijwilligersengagement.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71115A5-E751-9E64-0832-93266B83A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011114"/>
              </p:ext>
            </p:extLst>
          </p:nvPr>
        </p:nvGraphicFramePr>
        <p:xfrm>
          <a:off x="6929437" y="1071562"/>
          <a:ext cx="4221678" cy="5580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912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69" y="365125"/>
            <a:ext cx="13480255" cy="1789906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Communicatie versterkt de interne werking </a:t>
            </a:r>
            <a:b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</a:br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en de naamsbekendheid </a:t>
            </a:r>
            <a:b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</a:br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van JNM.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0D8E85-6B3D-99F1-80FF-227AACE130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170172"/>
              </p:ext>
            </p:extLst>
          </p:nvPr>
        </p:nvGraphicFramePr>
        <p:xfrm>
          <a:off x="6929437" y="1071562"/>
          <a:ext cx="4221678" cy="5580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58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57" y="269876"/>
            <a:ext cx="11634788" cy="1516063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JNM staat inhoudelijk sterk en draagt dat uit naar de maatschappij. 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200957-9722-3AAB-68C0-28E0AB170B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243996"/>
              </p:ext>
            </p:extLst>
          </p:nvPr>
        </p:nvGraphicFramePr>
        <p:xfrm>
          <a:off x="6929437" y="1071562"/>
          <a:ext cx="4221678" cy="5580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</a:t>
                      </a: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149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57" y="269876"/>
            <a:ext cx="11634788" cy="1516063"/>
          </a:xfrm>
        </p:spPr>
        <p:txBody>
          <a:bodyPr>
            <a:normAutofit/>
          </a:bodyPr>
          <a:lstStyle/>
          <a:p>
            <a:r>
              <a:rPr lang="nl-BE" sz="4000" b="1" dirty="0">
                <a:solidFill>
                  <a:srgbClr val="7BB586"/>
                </a:solidFill>
                <a:latin typeface="Amasis MT Pro Black"/>
                <a:cs typeface="Calibri"/>
              </a:rPr>
              <a:t>We bepalen een volgorde!!!</a:t>
            </a:r>
          </a:p>
        </p:txBody>
      </p:sp>
      <p:pic>
        <p:nvPicPr>
          <p:cNvPr id="4" name="Picture 3" descr="Ik moest van mama buiten spelen | Funny nerd, Funny pictures, Hilarious">
            <a:extLst>
              <a:ext uri="{FF2B5EF4-FFF2-40B4-BE49-F238E27FC236}">
                <a16:creationId xmlns:a16="http://schemas.microsoft.com/office/drawing/2014/main" id="{D791BAB8-A3CE-C613-F8F1-0508E8DB8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966" y="1556988"/>
            <a:ext cx="5007112" cy="49477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329322-E26C-1284-CC33-3A1B1BB65AE0}"/>
              </a:ext>
            </a:extLst>
          </p:cNvPr>
          <p:cNvSpPr txBox="1"/>
          <p:nvPr/>
        </p:nvSpPr>
        <p:spPr>
          <a:xfrm>
            <a:off x="3896807" y="4624264"/>
            <a:ext cx="722437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6A4441"/>
                </a:solidFill>
                <a:latin typeface="Amasis MT Pro Black"/>
              </a:rPr>
              <a:t>Op </a:t>
            </a:r>
            <a:r>
              <a:rPr lang="en-US" sz="2800" err="1">
                <a:solidFill>
                  <a:srgbClr val="6A4441"/>
                </a:solidFill>
                <a:latin typeface="Amasis MT Pro Black"/>
              </a:rPr>
              <a:t>naar</a:t>
            </a:r>
            <a:r>
              <a:rPr lang="en-US" sz="2800" dirty="0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sz="2800" err="1">
                <a:solidFill>
                  <a:srgbClr val="6A4441"/>
                </a:solidFill>
                <a:latin typeface="Amasis MT Pro Black"/>
              </a:rPr>
              <a:t>buiten</a:t>
            </a:r>
            <a:r>
              <a:rPr lang="en-US" sz="2800" dirty="0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sz="2800" err="1">
                <a:solidFill>
                  <a:srgbClr val="6A4441"/>
                </a:solidFill>
                <a:latin typeface="Amasis MT Pro Black"/>
              </a:rPr>
              <a:t>joepieee</a:t>
            </a:r>
            <a:endParaRPr lang="en-US" sz="2800">
              <a:solidFill>
                <a:srgbClr val="6A4441"/>
              </a:solidFill>
              <a:latin typeface="Amasis MT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42239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7883-8E40-BD12-8522-989E1B8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Rangschik</a:t>
            </a:r>
            <a:r>
              <a:rPr lang="en-US" sz="4000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 de SD's </a:t>
            </a:r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volgens</a:t>
            </a:r>
            <a:r>
              <a:rPr lang="en-US" sz="4000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 wat </a:t>
            </a:r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voor</a:t>
            </a:r>
            <a:r>
              <a:rPr lang="en-US" sz="4000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 </a:t>
            </a:r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jou</a:t>
            </a:r>
            <a:r>
              <a:rPr lang="en-US" sz="4000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 de </a:t>
            </a:r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prioriteit</a:t>
            </a:r>
            <a:r>
              <a:rPr lang="en-US" sz="4000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 </a:t>
            </a:r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moet</a:t>
            </a:r>
            <a:r>
              <a:rPr lang="en-US" sz="4000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 </a:t>
            </a:r>
            <a:r>
              <a:rPr lang="en-US" sz="4000" err="1">
                <a:solidFill>
                  <a:srgbClr val="7BB586"/>
                </a:solidFill>
                <a:latin typeface="Amasis MT Pro Black"/>
                <a:ea typeface="+mj-lt"/>
                <a:cs typeface="+mj-lt"/>
              </a:rPr>
              <a:t>zijn</a:t>
            </a:r>
            <a:endParaRPr lang="en-US" sz="4000" err="1">
              <a:solidFill>
                <a:srgbClr val="7BB586"/>
              </a:solidFill>
              <a:latin typeface="Amasis MT Pro Black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4CEC8-0DAC-C54E-E7A7-43DF83D4CC54}"/>
              </a:ext>
            </a:extLst>
          </p:cNvPr>
          <p:cNvSpPr txBox="1"/>
          <p:nvPr/>
        </p:nvSpPr>
        <p:spPr>
          <a:xfrm>
            <a:off x="497681" y="590311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https://nl.surveymonkey.com/r/YFTPFX7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1D2654-8FDF-D2A6-AB84-658A5BC5C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713" y="1889539"/>
            <a:ext cx="4006573" cy="400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7883-8E40-BD12-8522-989E1B8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Orden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volgens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wat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voor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jou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kern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en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ondersteunende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 SD's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zijn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1529FA-B212-E496-1C3B-04C62924FB20}"/>
              </a:ext>
            </a:extLst>
          </p:cNvPr>
          <p:cNvSpPr txBox="1"/>
          <p:nvPr/>
        </p:nvSpPr>
        <p:spPr>
          <a:xfrm>
            <a:off x="438150" y="5855494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https://nl.surveymonkey.com/r/Z5HVVT9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996359-1A68-E7BF-3D6E-07F86FC66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539" y="1734930"/>
            <a:ext cx="4105965" cy="41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7883-8E40-BD12-8522-989E1B8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Orden de SD's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onder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kern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en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ondersteunend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en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ken ze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een</a:t>
            </a:r>
            <a:r>
              <a:rPr lang="en-US" sz="4000" dirty="0">
                <a:solidFill>
                  <a:srgbClr val="7BB586"/>
                </a:solidFill>
                <a:latin typeface="Amasis MT Pro Black"/>
              </a:rPr>
              <a:t> </a:t>
            </a:r>
            <a:r>
              <a:rPr lang="en-US" sz="4000" dirty="0" err="1">
                <a:solidFill>
                  <a:srgbClr val="7BB586"/>
                </a:solidFill>
                <a:latin typeface="Amasis MT Pro Black"/>
              </a:rPr>
              <a:t>volgorde</a:t>
            </a:r>
            <a:r>
              <a:rPr lang="en-US" sz="4000">
                <a:solidFill>
                  <a:srgbClr val="7BB586"/>
                </a:solidFill>
                <a:latin typeface="Amasis MT Pro Black"/>
              </a:rPr>
              <a:t> toe</a:t>
            </a:r>
            <a:endParaRPr lang="en-US" sz="4000" dirty="0">
              <a:solidFill>
                <a:srgbClr val="7BB586"/>
              </a:solidFill>
              <a:latin typeface="Amasis MT Pro Black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1529FA-B212-E496-1C3B-04C62924FB20}"/>
              </a:ext>
            </a:extLst>
          </p:cNvPr>
          <p:cNvSpPr txBox="1"/>
          <p:nvPr/>
        </p:nvSpPr>
        <p:spPr>
          <a:xfrm>
            <a:off x="438150" y="5855494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https://nl.surveymonkey.com/r/M87HV7N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E4F1DC-5B4B-E7DD-033A-0ECC96D28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409" y="1768061"/>
            <a:ext cx="4172226" cy="41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8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BE" sz="4000" b="1">
              <a:solidFill>
                <a:srgbClr val="7BB586"/>
              </a:solidFill>
              <a:latin typeface="Amasis MT Pro Black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6FF81-BF0E-1779-74BB-F712984D1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C93886-11DC-A010-B4AB-7E983C1FA060}"/>
              </a:ext>
            </a:extLst>
          </p:cNvPr>
          <p:cNvSpPr txBox="1"/>
          <p:nvPr/>
        </p:nvSpPr>
        <p:spPr>
          <a:xfrm>
            <a:off x="226567" y="2417651"/>
            <a:ext cx="3179665" cy="20099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6A4441"/>
                </a:solidFill>
                <a:latin typeface="Amasis MT Pro Black"/>
              </a:rPr>
              <a:t>In</a:t>
            </a:r>
            <a:r>
              <a:rPr lang="nl-BE" sz="2400">
                <a:solidFill>
                  <a:srgbClr val="6A4441"/>
                </a:solidFill>
                <a:latin typeface="Amasis MT Pro Black"/>
              </a:rPr>
              <a:t>put uit de enquêtes, gesprekken, omgevingsanalyse,...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76B50-E5C9-CC3C-AD79-A6CE58FE05E5}"/>
              </a:ext>
            </a:extLst>
          </p:cNvPr>
          <p:cNvSpPr txBox="1"/>
          <p:nvPr/>
        </p:nvSpPr>
        <p:spPr>
          <a:xfrm>
            <a:off x="3560317" y="3012963"/>
            <a:ext cx="281057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BE" sz="2400">
                <a:solidFill>
                  <a:srgbClr val="6A4441"/>
                </a:solidFill>
                <a:latin typeface="Amasis MT Pro Black"/>
              </a:rPr>
              <a:t>Beleids-uitdagingen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1BA0E4-A431-1D8E-6678-E4B0E64176A0}"/>
              </a:ext>
            </a:extLst>
          </p:cNvPr>
          <p:cNvSpPr txBox="1"/>
          <p:nvPr/>
        </p:nvSpPr>
        <p:spPr>
          <a:xfrm>
            <a:off x="6489254" y="3012963"/>
            <a:ext cx="228669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BE" sz="2400" err="1">
                <a:solidFill>
                  <a:srgbClr val="6A4441"/>
                </a:solidFill>
                <a:latin typeface="Amasis MT Pro Black"/>
              </a:rPr>
              <a:t>Beleids-opties</a:t>
            </a:r>
            <a:r>
              <a:rPr lang="nl-BE" sz="2400">
                <a:solidFill>
                  <a:srgbClr val="6A4441"/>
                </a:solidFill>
                <a:latin typeface="Amasis MT Pro Black"/>
              </a:rPr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12FC78-5EDE-893E-A0F0-D1FDDB9F6E67}"/>
              </a:ext>
            </a:extLst>
          </p:cNvPr>
          <p:cNvSpPr txBox="1"/>
          <p:nvPr/>
        </p:nvSpPr>
        <p:spPr>
          <a:xfrm>
            <a:off x="9370567" y="3060588"/>
            <a:ext cx="2143822" cy="830997"/>
          </a:xfrm>
          <a:prstGeom prst="rect">
            <a:avLst/>
          </a:prstGeom>
          <a:solidFill>
            <a:srgbClr val="7BB586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BE" sz="2400" err="1">
                <a:solidFill>
                  <a:srgbClr val="6A4441"/>
                </a:solidFill>
                <a:latin typeface="Amasis MT Pro Black"/>
              </a:rPr>
              <a:t>Beleids-keuzes</a:t>
            </a: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58EF7DC1-B0FF-0EB1-05A5-54F91001286D}"/>
              </a:ext>
            </a:extLst>
          </p:cNvPr>
          <p:cNvSpPr/>
          <p:nvPr/>
        </p:nvSpPr>
        <p:spPr>
          <a:xfrm rot="1020000">
            <a:off x="2467815" y="1657953"/>
            <a:ext cx="2702718" cy="976311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:a16="http://schemas.microsoft.com/office/drawing/2014/main" id="{3716D882-7936-4062-3206-F76F22E8F65F}"/>
              </a:ext>
            </a:extLst>
          </p:cNvPr>
          <p:cNvSpPr/>
          <p:nvPr/>
        </p:nvSpPr>
        <p:spPr>
          <a:xfrm>
            <a:off x="7718470" y="1931796"/>
            <a:ext cx="2702718" cy="976311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Curved Up 16">
            <a:extLst>
              <a:ext uri="{FF2B5EF4-FFF2-40B4-BE49-F238E27FC236}">
                <a16:creationId xmlns:a16="http://schemas.microsoft.com/office/drawing/2014/main" id="{B0DADCB1-916B-B807-AC1C-CA9FC78B3369}"/>
              </a:ext>
            </a:extLst>
          </p:cNvPr>
          <p:cNvSpPr/>
          <p:nvPr/>
        </p:nvSpPr>
        <p:spPr>
          <a:xfrm>
            <a:off x="5198695" y="4141192"/>
            <a:ext cx="2428875" cy="78581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Stap 1: Input? Huh hoe precies?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285025A-A638-6E87-9D07-77732C6482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653464"/>
              </p:ext>
            </p:extLst>
          </p:nvPr>
        </p:nvGraphicFramePr>
        <p:xfrm>
          <a:off x="654844" y="1690687"/>
          <a:ext cx="10876286" cy="46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703">
                  <a:extLst>
                    <a:ext uri="{9D8B030D-6E8A-4147-A177-3AD203B41FA5}">
                      <a16:colId xmlns:a16="http://schemas.microsoft.com/office/drawing/2014/main" val="1864694795"/>
                    </a:ext>
                  </a:extLst>
                </a:gridCol>
                <a:gridCol w="1812117">
                  <a:extLst>
                    <a:ext uri="{9D8B030D-6E8A-4147-A177-3AD203B41FA5}">
                      <a16:colId xmlns:a16="http://schemas.microsoft.com/office/drawing/2014/main" val="2988971498"/>
                    </a:ext>
                  </a:extLst>
                </a:gridCol>
                <a:gridCol w="1812117">
                  <a:extLst>
                    <a:ext uri="{9D8B030D-6E8A-4147-A177-3AD203B41FA5}">
                      <a16:colId xmlns:a16="http://schemas.microsoft.com/office/drawing/2014/main" val="3296952036"/>
                    </a:ext>
                  </a:extLst>
                </a:gridCol>
                <a:gridCol w="1812117">
                  <a:extLst>
                    <a:ext uri="{9D8B030D-6E8A-4147-A177-3AD203B41FA5}">
                      <a16:colId xmlns:a16="http://schemas.microsoft.com/office/drawing/2014/main" val="2916998676"/>
                    </a:ext>
                  </a:extLst>
                </a:gridCol>
                <a:gridCol w="1747934">
                  <a:extLst>
                    <a:ext uri="{9D8B030D-6E8A-4147-A177-3AD203B41FA5}">
                      <a16:colId xmlns:a16="http://schemas.microsoft.com/office/drawing/2014/main" val="1192587916"/>
                    </a:ext>
                  </a:extLst>
                </a:gridCol>
                <a:gridCol w="1876298">
                  <a:extLst>
                    <a:ext uri="{9D8B030D-6E8A-4147-A177-3AD203B41FA5}">
                      <a16:colId xmlns:a16="http://schemas.microsoft.com/office/drawing/2014/main" val="69879119"/>
                    </a:ext>
                  </a:extLst>
                </a:gridCol>
              </a:tblGrid>
              <a:tr h="44648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err="1">
                          <a:latin typeface="Amasis MT Pro Black"/>
                        </a:rPr>
                        <a:t>Sterktes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kern="1200" err="1">
                          <a:solidFill>
                            <a:schemeClr val="lt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Zwaktes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kern="1200" err="1">
                          <a:solidFill>
                            <a:schemeClr val="lt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Aspiraties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kern="1200" err="1">
                          <a:solidFill>
                            <a:schemeClr val="lt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Bedreigingen</a:t>
                      </a:r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kern="1200">
                          <a:solidFill>
                            <a:schemeClr val="lt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Kansen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kern="1200" err="1">
                          <a:solidFill>
                            <a:schemeClr val="lt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Resultaten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04209"/>
                  </a:ext>
                </a:extLst>
              </a:tr>
              <a:tr h="1050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err="1">
                          <a:solidFill>
                            <a:srgbClr val="6A4441"/>
                          </a:solidFill>
                          <a:latin typeface="Amasis MT Pro Black"/>
                        </a:rPr>
                        <a:t>Positief</a:t>
                      </a:r>
                      <a:r>
                        <a:rPr lang="en-US" sz="1600">
                          <a:solidFill>
                            <a:srgbClr val="6A4441"/>
                          </a:solidFill>
                          <a:latin typeface="Amasis MT Pro Black"/>
                        </a:rPr>
                        <a:t> 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Negatief</a:t>
                      </a:r>
                      <a:r>
                        <a:rPr lang="en-US" sz="1600" kern="1200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 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Onze</a:t>
                      </a:r>
                      <a:r>
                        <a:rPr lang="en-US" sz="1600" kern="1200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dromen</a:t>
                      </a:r>
                      <a:endParaRPr lang="en-US" sz="1600" kern="1200">
                        <a:solidFill>
                          <a:srgbClr val="6A4441"/>
                        </a:solidFill>
                        <a:latin typeface="Amasis MT Pro Blac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Gevaren</a:t>
                      </a:r>
                      <a:r>
                        <a:rPr lang="en-US" sz="1600" kern="1200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buitenaf</a:t>
                      </a:r>
                      <a:r>
                        <a:rPr lang="en-US" sz="1600" kern="1200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Mogelijkheden</a:t>
                      </a:r>
                      <a:r>
                        <a:rPr lang="en-US" sz="1600" kern="1200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buitenaf</a:t>
                      </a:r>
                      <a:endParaRPr lang="en-US" sz="1600" kern="1200">
                        <a:solidFill>
                          <a:srgbClr val="6A4441"/>
                        </a:solidFill>
                        <a:latin typeface="Amasis MT Pro Black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Verwachtingen</a:t>
                      </a:r>
                      <a:r>
                        <a:rPr lang="en-US" sz="1600" kern="1200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onze</a:t>
                      </a:r>
                      <a:endParaRPr lang="en-US" sz="1600" kern="1200">
                        <a:solidFill>
                          <a:srgbClr val="6A4441"/>
                        </a:solidFill>
                        <a:latin typeface="Amasis MT Pro Black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kern="1200" err="1">
                          <a:solidFill>
                            <a:srgbClr val="6A4441"/>
                          </a:solidFill>
                          <a:latin typeface="Amasis MT Pro Black"/>
                          <a:ea typeface="+mn-ea"/>
                          <a:cs typeface="+mn-cs"/>
                        </a:rPr>
                        <a:t>belanghebbende</a:t>
                      </a:r>
                      <a:endParaRPr lang="en-US" sz="1600" kern="1200">
                        <a:solidFill>
                          <a:srgbClr val="6A4441"/>
                        </a:solidFill>
                        <a:latin typeface="Amasis MT Pro Black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91844"/>
                  </a:ext>
                </a:extLst>
              </a:tr>
              <a:tr h="1050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988839"/>
                  </a:ext>
                </a:extLst>
              </a:tr>
              <a:tr h="1050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8161"/>
                  </a:ext>
                </a:extLst>
              </a:tr>
              <a:tr h="1050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88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12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E44CDB1-7675-0DBB-AC5D-B73075F7D3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6896"/>
              </p:ext>
            </p:extLst>
          </p:nvPr>
        </p:nvGraphicFramePr>
        <p:xfrm>
          <a:off x="6881812" y="1524000"/>
          <a:ext cx="3611557" cy="50770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11557">
                  <a:extLst>
                    <a:ext uri="{9D8B030D-6E8A-4147-A177-3AD203B41FA5}">
                      <a16:colId xmlns:a16="http://schemas.microsoft.com/office/drawing/2014/main" val="4167790690"/>
                    </a:ext>
                  </a:extLst>
                </a:gridCol>
              </a:tblGrid>
              <a:tr h="626923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560535"/>
                  </a:ext>
                </a:extLst>
              </a:tr>
              <a:tr h="582144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001657"/>
                  </a:ext>
                </a:extLst>
              </a:tr>
              <a:tr h="582144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451017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558697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653346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266832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open JNM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0942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ABA7E7F-44A2-8CB0-C28D-C3ADFF70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Stap 2: De uitdagingen</a:t>
            </a:r>
          </a:p>
        </p:txBody>
      </p:sp>
      <p:graphicFrame>
        <p:nvGraphicFramePr>
          <p:cNvPr id="5" name="Content Placeholder 10">
            <a:extLst>
              <a:ext uri="{FF2B5EF4-FFF2-40B4-BE49-F238E27FC236}">
                <a16:creationId xmlns:a16="http://schemas.microsoft.com/office/drawing/2014/main" id="{3B381811-B513-61C8-9EE3-6677CE3B98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439970"/>
              </p:ext>
            </p:extLst>
          </p:nvPr>
        </p:nvGraphicFramePr>
        <p:xfrm>
          <a:off x="1700212" y="1533524"/>
          <a:ext cx="3611563" cy="50598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11563">
                  <a:extLst>
                    <a:ext uri="{9D8B030D-6E8A-4147-A177-3AD203B41FA5}">
                      <a16:colId xmlns:a16="http://schemas.microsoft.com/office/drawing/2014/main" val="4167790690"/>
                    </a:ext>
                  </a:extLst>
                </a:gridCol>
              </a:tblGrid>
              <a:tr h="1093169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van JNM &amp;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008370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365806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/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973771"/>
                  </a:ext>
                </a:extLst>
              </a:tr>
              <a:tr h="593434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van het HB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109821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van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310694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(sterke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98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30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ABA7E7F-44A2-8CB0-C28D-C3ADFF70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Stap 3: Via opties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AD718-D41F-8125-3635-7A99D1CFE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>
                <a:solidFill>
                  <a:srgbClr val="6A4441"/>
                </a:solidFill>
                <a:latin typeface="Amasis MT Pro Black"/>
              </a:rPr>
              <a:t>Onderverdeling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 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toegekend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op basis van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focusgesprekken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&amp;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plenaire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terugkoppeling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solidFill>
                <a:srgbClr val="6A4441"/>
              </a:solidFill>
              <a:latin typeface="Amasis MT Pro Black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solidFill>
                  <a:srgbClr val="6A4441"/>
                </a:solidFill>
                <a:latin typeface="Amasis MT Pro Black"/>
              </a:rPr>
              <a:t>Wat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zeker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mee</a:t>
            </a:r>
          </a:p>
          <a:p>
            <a:pPr marL="457200" lvl="1" indent="0">
              <a:buNone/>
            </a:pPr>
            <a:endParaRPr lang="en-US">
              <a:solidFill>
                <a:srgbClr val="6A4441"/>
              </a:solidFill>
              <a:latin typeface="Amasis MT Pro Black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err="1">
                <a:solidFill>
                  <a:srgbClr val="6A4441"/>
                </a:solidFill>
                <a:latin typeface="Amasis MT Pro Black"/>
              </a:rPr>
              <a:t>Waar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zijn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we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nog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niet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over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uit</a:t>
            </a:r>
            <a:endParaRPr lang="en-US">
              <a:solidFill>
                <a:srgbClr val="6A4441"/>
              </a:solidFill>
              <a:latin typeface="Amasis MT Pro Black"/>
            </a:endParaRPr>
          </a:p>
          <a:p>
            <a:pPr marL="457200" lvl="1" indent="0">
              <a:buNone/>
            </a:pPr>
            <a:endParaRPr lang="en-US">
              <a:solidFill>
                <a:srgbClr val="6A4441"/>
              </a:solidFill>
              <a:latin typeface="Amasis MT Pro Black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solidFill>
                  <a:srgbClr val="6A4441"/>
                </a:solidFill>
                <a:latin typeface="Amasis MT Pro Black"/>
              </a:rPr>
              <a:t>Wat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moet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zeker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geen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 SD </a:t>
            </a:r>
            <a:r>
              <a:rPr lang="en-US" err="1">
                <a:solidFill>
                  <a:srgbClr val="6A4441"/>
                </a:solidFill>
                <a:latin typeface="Amasis MT Pro Black"/>
              </a:rPr>
              <a:t>zijn</a:t>
            </a:r>
            <a:r>
              <a:rPr lang="en-US">
                <a:solidFill>
                  <a:srgbClr val="6A4441"/>
                </a:solidFill>
                <a:latin typeface="Amasis MT Pro Black"/>
              </a:rPr>
              <a:t> 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solidFill>
                <a:srgbClr val="6A4441"/>
              </a:solidFill>
              <a:latin typeface="Amasis MT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9367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E44CDB1-7675-0DBB-AC5D-B73075F7D3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72608"/>
              </p:ext>
            </p:extLst>
          </p:nvPr>
        </p:nvGraphicFramePr>
        <p:xfrm>
          <a:off x="6881812" y="1524000"/>
          <a:ext cx="3611557" cy="50770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11557">
                  <a:extLst>
                    <a:ext uri="{9D8B030D-6E8A-4147-A177-3AD203B41FA5}">
                      <a16:colId xmlns:a16="http://schemas.microsoft.com/office/drawing/2014/main" val="4167790690"/>
                    </a:ext>
                  </a:extLst>
                </a:gridCol>
              </a:tblGrid>
              <a:tr h="626923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60535"/>
                  </a:ext>
                </a:extLst>
              </a:tr>
              <a:tr h="582144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01657"/>
                  </a:ext>
                </a:extLst>
              </a:tr>
              <a:tr h="582144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5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451017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558697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53346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66832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open JNM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5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942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ABA7E7F-44A2-8CB0-C28D-C3ADFF70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Stap 3: Via opties</a:t>
            </a:r>
          </a:p>
        </p:txBody>
      </p:sp>
      <p:graphicFrame>
        <p:nvGraphicFramePr>
          <p:cNvPr id="5" name="Content Placeholder 10">
            <a:extLst>
              <a:ext uri="{FF2B5EF4-FFF2-40B4-BE49-F238E27FC236}">
                <a16:creationId xmlns:a16="http://schemas.microsoft.com/office/drawing/2014/main" id="{3B381811-B513-61C8-9EE3-6677CE3B98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604100"/>
              </p:ext>
            </p:extLst>
          </p:nvPr>
        </p:nvGraphicFramePr>
        <p:xfrm>
          <a:off x="1700212" y="1533524"/>
          <a:ext cx="3611563" cy="50201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11563">
                  <a:extLst>
                    <a:ext uri="{9D8B030D-6E8A-4147-A177-3AD203B41FA5}">
                      <a16:colId xmlns:a16="http://schemas.microsoft.com/office/drawing/2014/main" val="4167790690"/>
                    </a:ext>
                  </a:extLst>
                </a:gridCol>
              </a:tblGrid>
              <a:tr h="1093169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van JNM &amp;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5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008370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5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365806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/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5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973771"/>
                  </a:ext>
                </a:extLst>
              </a:tr>
              <a:tr h="593434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van het HB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09821"/>
                  </a:ext>
                </a:extLst>
              </a:tr>
              <a:tr h="84330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van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10694"/>
                  </a:ext>
                </a:extLst>
              </a:tr>
              <a:tr h="803671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600" b="0" i="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600" b="0" i="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 vrijwilligers)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98632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ACE7CBA-D592-0865-1F66-037A5BBD01B4}"/>
              </a:ext>
            </a:extLst>
          </p:cNvPr>
          <p:cNvSpPr/>
          <p:nvPr/>
        </p:nvSpPr>
        <p:spPr>
          <a:xfrm>
            <a:off x="1220731" y="1435058"/>
            <a:ext cx="4560093" cy="4262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06D9E5-B666-650F-5A48-6BCB2873EB5F}"/>
              </a:ext>
            </a:extLst>
          </p:cNvPr>
          <p:cNvSpPr/>
          <p:nvPr/>
        </p:nvSpPr>
        <p:spPr>
          <a:xfrm>
            <a:off x="6661888" y="2768557"/>
            <a:ext cx="4560093" cy="1452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0BF5A-CB2C-3EF0-13DA-EDE6F4CC0F4A}"/>
              </a:ext>
            </a:extLst>
          </p:cNvPr>
          <p:cNvSpPr/>
          <p:nvPr/>
        </p:nvSpPr>
        <p:spPr>
          <a:xfrm>
            <a:off x="6495200" y="5018838"/>
            <a:ext cx="4560093" cy="170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107A43-ED8A-D6ED-FD54-E15DCFF6926F}"/>
              </a:ext>
            </a:extLst>
          </p:cNvPr>
          <p:cNvSpPr/>
          <p:nvPr/>
        </p:nvSpPr>
        <p:spPr>
          <a:xfrm>
            <a:off x="1456475" y="4302082"/>
            <a:ext cx="4179093" cy="1440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CD551B-B722-2527-AF52-735C283FB277}"/>
              </a:ext>
            </a:extLst>
          </p:cNvPr>
          <p:cNvSpPr/>
          <p:nvPr/>
        </p:nvSpPr>
        <p:spPr>
          <a:xfrm>
            <a:off x="6549969" y="4954546"/>
            <a:ext cx="4179093" cy="833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8925C8-AF17-2C4C-178A-6627E20F6370}"/>
              </a:ext>
            </a:extLst>
          </p:cNvPr>
          <p:cNvSpPr/>
          <p:nvPr/>
        </p:nvSpPr>
        <p:spPr>
          <a:xfrm>
            <a:off x="6392807" y="3285290"/>
            <a:ext cx="4179093" cy="833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ABA7E7F-44A2-8CB0-C28D-C3ADFF70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Stap 4: Naar keuzes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4C7D5-76D7-3072-F970-CBED938306F1}"/>
              </a:ext>
            </a:extLst>
          </p:cNvPr>
          <p:cNvSpPr txBox="1"/>
          <p:nvPr/>
        </p:nvSpPr>
        <p:spPr>
          <a:xfrm>
            <a:off x="457774" y="2072382"/>
            <a:ext cx="280462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+mn-lt"/>
              </a:rPr>
              <a:t>JNM heeft stabiele en samenhangende afdelingen. </a:t>
            </a:r>
            <a:endParaRPr lang="en-US" sz="2000">
              <a:solidFill>
                <a:srgbClr val="6A4441"/>
              </a:solidFill>
              <a:latin typeface="Amasis MT Pro 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1D1BB-CD21-53AC-A301-184B96C21150}"/>
              </a:ext>
            </a:extLst>
          </p:cNvPr>
          <p:cNvSpPr txBox="1"/>
          <p:nvPr/>
        </p:nvSpPr>
        <p:spPr>
          <a:xfrm>
            <a:off x="8184930" y="3822600"/>
            <a:ext cx="3602346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Arial"/>
              </a:rPr>
              <a:t>JNM ondersteunt jongeren om kwalitatieve activiteiten en kampen te organiseren.</a:t>
            </a:r>
            <a:endParaRPr lang="en-US" sz="2000">
              <a:solidFill>
                <a:srgbClr val="6A4441"/>
              </a:solidFill>
              <a:latin typeface="Amasis MT Pro Black"/>
              <a:ea typeface="+mn-lt"/>
              <a:cs typeface="Arial"/>
            </a:endParaRPr>
          </a:p>
          <a:p>
            <a:pPr algn="ctr"/>
            <a:endParaRPr lang="nl-NL" sz="2000">
              <a:solidFill>
                <a:srgbClr val="6A4441"/>
              </a:solidFill>
              <a:latin typeface="Amasis MT Pro Black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282F3-2768-4767-F1F3-AD0C98CFE111}"/>
              </a:ext>
            </a:extLst>
          </p:cNvPr>
          <p:cNvSpPr txBox="1"/>
          <p:nvPr/>
        </p:nvSpPr>
        <p:spPr>
          <a:xfrm>
            <a:off x="326805" y="4584600"/>
            <a:ext cx="3471378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+mn-lt"/>
              </a:rPr>
              <a:t>JNM brengt iedere jongere over heel Vlaanderen en Brussel samen rond natuur en milieu </a:t>
            </a: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Arial"/>
              </a:rPr>
              <a:t>.</a:t>
            </a:r>
            <a:endParaRPr lang="en-US" sz="2000">
              <a:solidFill>
                <a:srgbClr val="6A4441"/>
              </a:solidFill>
              <a:latin typeface="Amasis MT Pro Black"/>
              <a:ea typeface="+mn-lt"/>
              <a:cs typeface="Arial"/>
            </a:endParaRPr>
          </a:p>
          <a:p>
            <a:pPr algn="ctr"/>
            <a:endParaRPr lang="nl-NL" sz="2000">
              <a:solidFill>
                <a:srgbClr val="6A4441"/>
              </a:solidFill>
              <a:latin typeface="Amasis MT Pro Black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571322-4066-9459-A6C7-B3C83D689C8B}"/>
              </a:ext>
            </a:extLst>
          </p:cNvPr>
          <p:cNvSpPr txBox="1"/>
          <p:nvPr/>
        </p:nvSpPr>
        <p:spPr>
          <a:xfrm>
            <a:off x="6208493" y="1381819"/>
            <a:ext cx="2471254" cy="18825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nl-NL" sz="2000">
              <a:solidFill>
                <a:srgbClr val="6A4441"/>
              </a:solidFill>
              <a:latin typeface="Amasis MT Pro Black"/>
              <a:ea typeface="+mn-lt"/>
              <a:cs typeface="Arial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Arial"/>
              </a:rPr>
              <a:t>JNM staat inhoudelijk sterk en draagt dat uit naar de maatschappij. </a:t>
            </a:r>
            <a:endParaRPr lang="nl-NL" sz="2000">
              <a:solidFill>
                <a:srgbClr val="6A4441"/>
              </a:solidFill>
              <a:latin typeface="Amasis MT Pro Black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7CBCDD-7ACC-64A6-0AF3-FDB644D00A1F}"/>
              </a:ext>
            </a:extLst>
          </p:cNvPr>
          <p:cNvSpPr txBox="1"/>
          <p:nvPr/>
        </p:nvSpPr>
        <p:spPr>
          <a:xfrm>
            <a:off x="8756430" y="1024632"/>
            <a:ext cx="247125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+mn-lt"/>
              </a:rPr>
              <a:t>JNM is een lab(o) voor duurzaam vrijwilligers-engagement.</a:t>
            </a:r>
            <a:endParaRPr lang="nl-NL" sz="2000">
              <a:solidFill>
                <a:srgbClr val="6A4441"/>
              </a:solidFill>
              <a:latin typeface="Amasis MT Pro Black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89D3D-9340-129F-00BC-91AEBD68958F}"/>
              </a:ext>
            </a:extLst>
          </p:cNvPr>
          <p:cNvSpPr txBox="1"/>
          <p:nvPr/>
        </p:nvSpPr>
        <p:spPr>
          <a:xfrm>
            <a:off x="3196212" y="2810569"/>
            <a:ext cx="3173722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+mn-lt"/>
              </a:rPr>
              <a:t>Communicatie versterkt de interne werking en de naamsbekendheid van JNM.</a:t>
            </a:r>
            <a:endParaRPr lang="en-US" sz="2000">
              <a:solidFill>
                <a:srgbClr val="6A4441"/>
              </a:solidFill>
              <a:latin typeface="Amasis MT Pro Black"/>
              <a:ea typeface="+mn-lt"/>
              <a:cs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3FD0A1-0E69-DF79-ACF2-437715B282B2}"/>
              </a:ext>
            </a:extLst>
          </p:cNvPr>
          <p:cNvSpPr txBox="1"/>
          <p:nvPr/>
        </p:nvSpPr>
        <p:spPr>
          <a:xfrm>
            <a:off x="5410773" y="5251351"/>
            <a:ext cx="239981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nl-NL" sz="2000">
                <a:solidFill>
                  <a:srgbClr val="6A4441"/>
                </a:solidFill>
                <a:latin typeface="Amasis MT Pro Black"/>
                <a:ea typeface="+mn-lt"/>
                <a:cs typeface="+mn-lt"/>
              </a:rPr>
              <a:t> JNM is organisatorisch sterk geworteld.</a:t>
            </a:r>
            <a:endParaRPr lang="en-US" sz="2000">
              <a:solidFill>
                <a:srgbClr val="6A4441"/>
              </a:solidFill>
              <a:latin typeface="Amasis MT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3753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86" y="334756"/>
            <a:ext cx="11765754" cy="920749"/>
          </a:xfrm>
        </p:spPr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  <a:cs typeface="Calibri"/>
              </a:rPr>
              <a:t> JNM is organisatorisch sterk geworteld.</a:t>
            </a:r>
            <a:endParaRPr lang="en-US"/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CC482802-90D2-4FD5-28D1-2A093C60C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493913"/>
              </p:ext>
            </p:extLst>
          </p:nvPr>
        </p:nvGraphicFramePr>
        <p:xfrm>
          <a:off x="6929437" y="1071562"/>
          <a:ext cx="4221678" cy="5580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07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56" y="329406"/>
            <a:ext cx="10515600" cy="1325563"/>
          </a:xfrm>
        </p:spPr>
        <p:txBody>
          <a:bodyPr>
            <a:normAutofit/>
          </a:bodyPr>
          <a:lstStyle/>
          <a:p>
            <a:r>
              <a:rPr lang="nl-BE" sz="4000">
                <a:solidFill>
                  <a:srgbClr val="7BB586"/>
                </a:solidFill>
                <a:latin typeface="Amasis MT Pro Black"/>
                <a:ea typeface="+mj-lt"/>
                <a:cs typeface="Calibri"/>
              </a:rPr>
              <a:t>JNM heeft stabiele en samenhangende afdelingen. 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B9EC457-0FBA-B653-046D-E368655B0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26462"/>
              </p:ext>
            </p:extLst>
          </p:nvPr>
        </p:nvGraphicFramePr>
        <p:xfrm>
          <a:off x="6929437" y="1071562"/>
          <a:ext cx="4221678" cy="5580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1678">
                  <a:extLst>
                    <a:ext uri="{9D8B030D-6E8A-4147-A177-3AD203B41FA5}">
                      <a16:colId xmlns:a16="http://schemas.microsoft.com/office/drawing/2014/main" val="1654317512"/>
                    </a:ext>
                  </a:extLst>
                </a:gridCol>
              </a:tblGrid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Activiteiten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kampen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88587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Afdelingen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B5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584710"/>
                  </a:ext>
                </a:extLst>
              </a:tr>
              <a:tr h="416017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Communicatie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8939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Continuïteit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kennisoverdracht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595104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vrijwilligersorganisatie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2800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Naamsbekendheid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/of promo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40423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Inclusie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drempels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open JNM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8851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Organisatiebeheer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JNM &amp;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logistiek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gebouw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personeel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 etc.)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64526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Standpunten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,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maatschappelijke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629759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JNM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als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bovenlokaal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netwerk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/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sociaal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weefsel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29413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Rol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doelen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 het HB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25375"/>
                  </a:ext>
                </a:extLst>
              </a:tr>
              <a:tr h="573818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Competenties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van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begeleiders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(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vorming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en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groepsdynamica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) </a:t>
                      </a:r>
                      <a:endParaRPr lang="en-US" sz="1100">
                        <a:effectLst/>
                        <a:latin typeface="Amasis MT Pro Black"/>
                      </a:endParaRP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93500"/>
                  </a:ext>
                </a:extLst>
              </a:tr>
              <a:tr h="401672">
                <a:tc>
                  <a:txBody>
                    <a:bodyPr/>
                    <a:lstStyle/>
                    <a:p>
                      <a:pPr algn="ctr" rtl="0" fontAlgn="auto"/>
                      <a:endParaRPr lang="en-US" sz="1100">
                        <a:solidFill>
                          <a:srgbClr val="6A4441"/>
                        </a:solidFill>
                        <a:effectLst/>
                        <a:latin typeface="Amasis MT Pro Black"/>
                      </a:endParaRPr>
                    </a:p>
                    <a:p>
                      <a:pPr algn="ctr" rtl="0" fontAlgn="base"/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Inhoudelijk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sterke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  <a:r>
                        <a:rPr lang="en-US" sz="1100" err="1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vrijwilligers</a:t>
                      </a:r>
                      <a:r>
                        <a:rPr lang="en-US" sz="1100">
                          <a:solidFill>
                            <a:srgbClr val="6A4441"/>
                          </a:solidFill>
                          <a:effectLst/>
                          <a:latin typeface="Amasis MT Pro Black"/>
                        </a:rPr>
                        <a:t> </a:t>
                      </a:r>
                    </a:p>
                  </a:txBody>
                  <a:tcPr marL="42672" marR="42672" marT="29261" marB="29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52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3106FEE94B14E8922C09891D06CC4" ma:contentTypeVersion="14" ma:contentTypeDescription="Een nieuw document maken." ma:contentTypeScope="" ma:versionID="ae55ee308d3de4ba5baaff003724e929">
  <xsd:schema xmlns:xsd="http://www.w3.org/2001/XMLSchema" xmlns:xs="http://www.w3.org/2001/XMLSchema" xmlns:p="http://schemas.microsoft.com/office/2006/metadata/properties" xmlns:ns2="28e35c7c-2924-43a1-9250-368caae4e8e2" xmlns:ns3="03a016c8-0cc2-4953-a513-39f8d2c2d2f3" targetNamespace="http://schemas.microsoft.com/office/2006/metadata/properties" ma:root="true" ma:fieldsID="5ffceda7aab9296e30faa59da296a059" ns2:_="" ns3:_="">
    <xsd:import namespace="28e35c7c-2924-43a1-9250-368caae4e8e2"/>
    <xsd:import namespace="03a016c8-0cc2-4953-a513-39f8d2c2d2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35c7c-2924-43a1-9250-368caae4e8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46042b1c-10f1-4841-8e2b-e47b48c873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016c8-0cc2-4953-a513-39f8d2c2d2f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53f40f4-ccb7-4aa7-861b-5ecd30315276}" ma:internalName="TaxCatchAll" ma:showField="CatchAllData" ma:web="03a016c8-0cc2-4953-a513-39f8d2c2d2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a016c8-0cc2-4953-a513-39f8d2c2d2f3" xsi:nil="true"/>
    <lcf76f155ced4ddcb4097134ff3c332f xmlns="28e35c7c-2924-43a1-9250-368caae4e8e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BDB08-8E8E-4404-9032-5260822BF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e35c7c-2924-43a1-9250-368caae4e8e2"/>
    <ds:schemaRef ds:uri="03a016c8-0cc2-4953-a513-39f8d2c2d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87EF2A-98DE-4FA2-B9D7-1957263C9B39}">
  <ds:schemaRefs>
    <ds:schemaRef ds:uri="http://schemas.microsoft.com/office/2006/metadata/properties"/>
    <ds:schemaRef ds:uri="http://schemas.microsoft.com/office/infopath/2007/PartnerControls"/>
    <ds:schemaRef ds:uri="03a016c8-0cc2-4953-a513-39f8d2c2d2f3"/>
    <ds:schemaRef ds:uri="28e35c7c-2924-43a1-9250-368caae4e8e2"/>
  </ds:schemaRefs>
</ds:datastoreItem>
</file>

<file path=customXml/itemProps3.xml><?xml version="1.0" encoding="utf-8"?>
<ds:datastoreItem xmlns:ds="http://schemas.openxmlformats.org/officeDocument/2006/customXml" ds:itemID="{690B20BB-757D-4B41-9149-F49D30AAD7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Strategische Doelstellingen</vt:lpstr>
      <vt:lpstr>PowerPoint Presentation</vt:lpstr>
      <vt:lpstr>Stap 1: Input? Huh hoe precies?</vt:lpstr>
      <vt:lpstr>Stap 2: De uitdagingen</vt:lpstr>
      <vt:lpstr>Stap 3: Via opties</vt:lpstr>
      <vt:lpstr>Stap 3: Via opties</vt:lpstr>
      <vt:lpstr>Stap 4: Naar keuzes</vt:lpstr>
      <vt:lpstr> JNM is organisatorisch sterk geworteld.</vt:lpstr>
      <vt:lpstr>JNM heeft stabiele en samenhangende afdelingen. </vt:lpstr>
      <vt:lpstr>JNM ondersteunt jongeren om kwalitatieve activiteiten en kampen  te organiseren. </vt:lpstr>
      <vt:lpstr>JNM brengt iedere jongere over heel  Vlaanderen en Brussel  samen rond natuur  en milieu. </vt:lpstr>
      <vt:lpstr>JNM is een lab(o) voor duurzaam vrijwilligersengagement.</vt:lpstr>
      <vt:lpstr>Communicatie versterkt de interne werking  en de naamsbekendheid  van JNM.</vt:lpstr>
      <vt:lpstr>JNM staat inhoudelijk sterk en draagt dat uit naar de maatschappij. </vt:lpstr>
      <vt:lpstr>We bepalen een volgorde!!!</vt:lpstr>
      <vt:lpstr>Rangschik de SD's volgens wat voor jou de prioriteit moet zijn</vt:lpstr>
      <vt:lpstr>Orden volgens wat voor jou kern en ondersteunende SD's zijn</vt:lpstr>
      <vt:lpstr>Orden de SD's onder kern en ondersteunend en ken ze een volgorde toe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Missie en Visie</dc:title>
  <dc:creator>Bent Callewier</dc:creator>
  <cp:revision>73</cp:revision>
  <dcterms:created xsi:type="dcterms:W3CDTF">2024-03-01T10:45:12Z</dcterms:created>
  <dcterms:modified xsi:type="dcterms:W3CDTF">2024-03-31T19:54:05Z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0x010100E303106FEE94B14E8922C09891D06CC4</vt:lpwstr>
  </property>
</Properties>
</file>