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82"/>
  </p:notesMasterIdLst>
  <p:sldIdLst>
    <p:sldId id="256" r:id="rId5"/>
    <p:sldId id="271" r:id="rId6"/>
    <p:sldId id="291" r:id="rId7"/>
    <p:sldId id="290" r:id="rId8"/>
    <p:sldId id="259" r:id="rId9"/>
    <p:sldId id="267" r:id="rId10"/>
    <p:sldId id="261" r:id="rId11"/>
    <p:sldId id="357" r:id="rId12"/>
    <p:sldId id="360" r:id="rId13"/>
    <p:sldId id="266" r:id="rId14"/>
    <p:sldId id="265" r:id="rId15"/>
    <p:sldId id="286" r:id="rId16"/>
    <p:sldId id="285" r:id="rId17"/>
    <p:sldId id="287" r:id="rId18"/>
    <p:sldId id="268" r:id="rId19"/>
    <p:sldId id="300" r:id="rId20"/>
    <p:sldId id="298" r:id="rId21"/>
    <p:sldId id="327" r:id="rId22"/>
    <p:sldId id="328" r:id="rId23"/>
    <p:sldId id="303" r:id="rId24"/>
    <p:sldId id="305" r:id="rId25"/>
    <p:sldId id="329" r:id="rId26"/>
    <p:sldId id="330" r:id="rId27"/>
    <p:sldId id="331" r:id="rId28"/>
    <p:sldId id="340" r:id="rId29"/>
    <p:sldId id="304" r:id="rId30"/>
    <p:sldId id="284" r:id="rId31"/>
    <p:sldId id="270" r:id="rId32"/>
    <p:sldId id="307" r:id="rId33"/>
    <p:sldId id="308" r:id="rId34"/>
    <p:sldId id="309" r:id="rId35"/>
    <p:sldId id="334" r:id="rId36"/>
    <p:sldId id="310" r:id="rId37"/>
    <p:sldId id="311" r:id="rId38"/>
    <p:sldId id="312" r:id="rId39"/>
    <p:sldId id="313" r:id="rId40"/>
    <p:sldId id="336" r:id="rId41"/>
    <p:sldId id="314" r:id="rId42"/>
    <p:sldId id="315" r:id="rId43"/>
    <p:sldId id="316" r:id="rId44"/>
    <p:sldId id="317" r:id="rId45"/>
    <p:sldId id="339" r:id="rId46"/>
    <p:sldId id="319" r:id="rId47"/>
    <p:sldId id="341" r:id="rId48"/>
    <p:sldId id="342" r:id="rId49"/>
    <p:sldId id="320" r:id="rId50"/>
    <p:sldId id="321" r:id="rId51"/>
    <p:sldId id="322" r:id="rId52"/>
    <p:sldId id="343" r:id="rId53"/>
    <p:sldId id="323" r:id="rId54"/>
    <p:sldId id="344" r:id="rId55"/>
    <p:sldId id="345" r:id="rId56"/>
    <p:sldId id="324" r:id="rId57"/>
    <p:sldId id="346" r:id="rId58"/>
    <p:sldId id="347" r:id="rId59"/>
    <p:sldId id="348" r:id="rId60"/>
    <p:sldId id="326" r:id="rId61"/>
    <p:sldId id="294" r:id="rId62"/>
    <p:sldId id="350" r:id="rId63"/>
    <p:sldId id="349" r:id="rId64"/>
    <p:sldId id="272" r:id="rId65"/>
    <p:sldId id="351" r:id="rId66"/>
    <p:sldId id="276" r:id="rId67"/>
    <p:sldId id="273" r:id="rId68"/>
    <p:sldId id="274" r:id="rId69"/>
    <p:sldId id="275" r:id="rId70"/>
    <p:sldId id="352" r:id="rId71"/>
    <p:sldId id="277" r:id="rId72"/>
    <p:sldId id="353" r:id="rId73"/>
    <p:sldId id="355" r:id="rId74"/>
    <p:sldId id="358" r:id="rId75"/>
    <p:sldId id="258" r:id="rId76"/>
    <p:sldId id="354" r:id="rId77"/>
    <p:sldId id="278" r:id="rId78"/>
    <p:sldId id="335" r:id="rId79"/>
    <p:sldId id="279" r:id="rId80"/>
    <p:sldId id="35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E1946-FC8A-CE3F-72B9-701FC354AA07}" v="7" dt="2024-03-31T19:50:15.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6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59.xml" Id="rId63" /><Relationship Type="http://schemas.openxmlformats.org/officeDocument/2006/relationships/slide" Target="slides/slide64.xml" Id="rId68" /><Relationship Type="http://schemas.openxmlformats.org/officeDocument/2006/relationships/viewProps" Target="viewProps.xml" Id="rId84" /><Relationship Type="http://schemas.openxmlformats.org/officeDocument/2006/relationships/slide" Target="slides/slide12.xml" Id="rId16" /><Relationship Type="http://schemas.openxmlformats.org/officeDocument/2006/relationships/slide" Target="slides/slide7.xml" Id="rId11"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49.xml" Id="rId53" /><Relationship Type="http://schemas.openxmlformats.org/officeDocument/2006/relationships/slide" Target="slides/slide54.xml" Id="rId58" /><Relationship Type="http://schemas.openxmlformats.org/officeDocument/2006/relationships/slide" Target="slides/slide70.xml" Id="rId74" /><Relationship Type="http://schemas.openxmlformats.org/officeDocument/2006/relationships/slide" Target="slides/slide75.xml" Id="rId79" /><Relationship Type="http://schemas.openxmlformats.org/officeDocument/2006/relationships/slide" Target="slides/slide1.xml" Id="rId5" /><Relationship Type="http://schemas.openxmlformats.org/officeDocument/2006/relationships/slide" Target="slides/slide15.xml" Id="rId1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52.xml" Id="rId56" /><Relationship Type="http://schemas.openxmlformats.org/officeDocument/2006/relationships/slide" Target="slides/slide60.xml" Id="rId64" /><Relationship Type="http://schemas.openxmlformats.org/officeDocument/2006/relationships/slide" Target="slides/slide65.xml" Id="rId69" /><Relationship Type="http://schemas.openxmlformats.org/officeDocument/2006/relationships/slide" Target="slides/slide73.xml" Id="rId77"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slide" Target="slides/slide68.xml" Id="rId72" /><Relationship Type="http://schemas.openxmlformats.org/officeDocument/2006/relationships/slide" Target="slides/slide76.xml" Id="rId80" /><Relationship Type="http://schemas.openxmlformats.org/officeDocument/2006/relationships/theme" Target="theme/theme1.xml" Id="rId85"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55.xml" Id="rId59" /><Relationship Type="http://schemas.openxmlformats.org/officeDocument/2006/relationships/slide" Target="slides/slide63.xml" Id="rId67"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slide" Target="slides/slide50.xml" Id="rId54" /><Relationship Type="http://schemas.openxmlformats.org/officeDocument/2006/relationships/slide" Target="slides/slide58.xml" Id="rId62" /><Relationship Type="http://schemas.openxmlformats.org/officeDocument/2006/relationships/slide" Target="slides/slide66.xml" Id="rId70" /><Relationship Type="http://schemas.openxmlformats.org/officeDocument/2006/relationships/slide" Target="slides/slide71.xml" Id="rId75" /><Relationship Type="http://schemas.openxmlformats.org/officeDocument/2006/relationships/presProps" Target="presProps.xml" Id="rId83" /><Relationship Type="http://schemas.microsoft.com/office/2015/10/relationships/revisionInfo" Target="revisionInfo.xml" Id="rId88"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slide" Target="slides/slide53.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slide" Target="slides/slide56.xml" Id="rId60" /><Relationship Type="http://schemas.openxmlformats.org/officeDocument/2006/relationships/slide" Target="slides/slide61.xml" Id="rId65" /><Relationship Type="http://schemas.openxmlformats.org/officeDocument/2006/relationships/slide" Target="slides/slide69.xml" Id="rId73" /><Relationship Type="http://schemas.openxmlformats.org/officeDocument/2006/relationships/slide" Target="slides/slide74.xml" Id="rId78" /><Relationship Type="http://schemas.openxmlformats.org/officeDocument/2006/relationships/slide" Target="slides/slide77.xml" Id="rId81" /><Relationship Type="http://schemas.openxmlformats.org/officeDocument/2006/relationships/tableStyles" Target="tableStyles.xml" Id="rId86"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35.xml" Id="rId39" /><Relationship Type="http://schemas.openxmlformats.org/officeDocument/2006/relationships/slide" Target="slides/slide30.xml" Id="rId34" /><Relationship Type="http://schemas.openxmlformats.org/officeDocument/2006/relationships/slide" Target="slides/slide46.xml" Id="rId50" /><Relationship Type="http://schemas.openxmlformats.org/officeDocument/2006/relationships/slide" Target="slides/slide51.xml" Id="rId55" /><Relationship Type="http://schemas.openxmlformats.org/officeDocument/2006/relationships/slide" Target="slides/slide72.xml" Id="rId76" /><Relationship Type="http://schemas.openxmlformats.org/officeDocument/2006/relationships/slide" Target="slides/slide3.xml" Id="rId7" /><Relationship Type="http://schemas.openxmlformats.org/officeDocument/2006/relationships/slide" Target="slides/slide67.xml" Id="rId71" /><Relationship Type="http://schemas.openxmlformats.org/officeDocument/2006/relationships/customXml" Target="../customXml/item2.xml" Id="rId2" /><Relationship Type="http://schemas.openxmlformats.org/officeDocument/2006/relationships/slide" Target="slides/slide25.xml" Id="rId29" /><Relationship Type="http://schemas.openxmlformats.org/officeDocument/2006/relationships/slide" Target="slides/slide20.xml" Id="rId24"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62.xml" Id="rId66" /><Relationship Type="http://schemas.openxmlformats.org/officeDocument/2006/relationships/slide" Target="slides/slide57.xml" Id="rId61" /><Relationship Type="http://schemas.openxmlformats.org/officeDocument/2006/relationships/notesMaster" Target="notesMasters/notesMaster1.xml" Id="rId8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4D5A6-EA8F-42DA-B320-2C9DDBB4B69B}"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4C0D4-6E6C-4755-B2A6-7493F13C1786}" type="slidenum">
              <a:rPr lang="en-US" smtClean="0"/>
              <a:t>‹#›</a:t>
            </a:fld>
            <a:endParaRPr lang="en-US"/>
          </a:p>
        </p:txBody>
      </p:sp>
    </p:spTree>
    <p:extLst>
      <p:ext uri="{BB962C8B-B14F-4D97-AF65-F5344CB8AC3E}">
        <p14:creationId xmlns:p14="http://schemas.microsoft.com/office/powerpoint/2010/main" val="340050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4C0D4-6E6C-4755-B2A6-7493F13C1786}" type="slidenum">
              <a:rPr lang="en-US" smtClean="0"/>
              <a:t>43</a:t>
            </a:fld>
            <a:endParaRPr lang="en-US"/>
          </a:p>
        </p:txBody>
      </p:sp>
    </p:spTree>
    <p:extLst>
      <p:ext uri="{BB962C8B-B14F-4D97-AF65-F5344CB8AC3E}">
        <p14:creationId xmlns:p14="http://schemas.microsoft.com/office/powerpoint/2010/main" val="15413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4C0D4-6E6C-4755-B2A6-7493F13C1786}" type="slidenum">
              <a:rPr lang="en-US" smtClean="0"/>
              <a:t>47</a:t>
            </a:fld>
            <a:endParaRPr lang="en-US"/>
          </a:p>
        </p:txBody>
      </p:sp>
    </p:spTree>
    <p:extLst>
      <p:ext uri="{BB962C8B-B14F-4D97-AF65-F5344CB8AC3E}">
        <p14:creationId xmlns:p14="http://schemas.microsoft.com/office/powerpoint/2010/main" val="231727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4C0D4-6E6C-4755-B2A6-7493F13C1786}" type="slidenum">
              <a:rPr lang="en-US" smtClean="0"/>
              <a:t>57</a:t>
            </a:fld>
            <a:endParaRPr lang="en-US"/>
          </a:p>
        </p:txBody>
      </p:sp>
    </p:spTree>
    <p:extLst>
      <p:ext uri="{BB962C8B-B14F-4D97-AF65-F5344CB8AC3E}">
        <p14:creationId xmlns:p14="http://schemas.microsoft.com/office/powerpoint/2010/main" val="185586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4C0D4-6E6C-4755-B2A6-7493F13C1786}" type="slidenum">
              <a:rPr lang="en-US" smtClean="0"/>
              <a:t>64</a:t>
            </a:fld>
            <a:endParaRPr lang="en-US"/>
          </a:p>
        </p:txBody>
      </p:sp>
    </p:spTree>
    <p:extLst>
      <p:ext uri="{BB962C8B-B14F-4D97-AF65-F5344CB8AC3E}">
        <p14:creationId xmlns:p14="http://schemas.microsoft.com/office/powerpoint/2010/main" val="406268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a:prstGeom prst="rect">
            <a:avLst/>
          </a:prstGeo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a:prstGeom prst="rect">
            <a:avLst/>
          </a:prstGeo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a:xfrm>
            <a:off x="517870" y="6420414"/>
            <a:ext cx="2743200" cy="365125"/>
          </a:xfrm>
          <a:prstGeom prst="rect">
            <a:avLst/>
          </a:prstGeom>
        </p:spPr>
        <p:txBody>
          <a:bodyPr/>
          <a:lstStyle/>
          <a:p>
            <a:fld id="{5E7AA473-D82F-4EFF-9DF7-AE6D83C51288}" type="datetime1">
              <a:rPr lang="en-US" smtClean="0"/>
              <a:t>3/31/2024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38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695670" y="864109"/>
            <a:ext cx="11724930" cy="43764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517870" y="1822450"/>
            <a:ext cx="4885980" cy="4057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fld id="{1E12F1F0-FE2D-4C1C-B320-8CB9BE735F0F}" type="datetime1">
              <a:rPr lang="en-US" smtClean="0"/>
              <a:t>3/31/2024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3270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fld id="{2CF1B96C-10FD-4EBC-9029-9652B7535D02}" type="datetime1">
              <a:rPr lang="en-US" smtClean="0"/>
              <a:t>3/31/2024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330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2922-3E44-7AD9-0224-F1BD82F9E2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345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695670" y="864109"/>
            <a:ext cx="11724930" cy="437642"/>
          </a:xfrm>
          <a:prstGeom prst="rect">
            <a:avLst/>
          </a:prstGeo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a:xfrm>
            <a:off x="517870" y="1822450"/>
            <a:ext cx="4885980" cy="40571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a:xfrm>
            <a:off x="517870" y="6420414"/>
            <a:ext cx="2743200" cy="365125"/>
          </a:xfrm>
          <a:prstGeom prst="rect">
            <a:avLst/>
          </a:prstGeom>
        </p:spPr>
        <p:txBody>
          <a:bodyPr/>
          <a:lstStyle/>
          <a:p>
            <a:fld id="{14878474-CC00-4A95-9D50-A41C12D1EEC4}" type="datetime1">
              <a:rPr lang="en-US" smtClean="0"/>
              <a:t>3/31/2024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4829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fld id="{7F38C8B4-7FBB-408F-BDB9-F0496874AFB2}" type="datetime1">
              <a:rPr lang="en-US" smtClean="0"/>
              <a:t>3/31/2024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0225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fld id="{2BB8EE20-A5E2-47D3-8F6D-A2BA7AB2E093}" type="datetime1">
              <a:rPr lang="en-US" smtClean="0"/>
              <a:t>3/31/2024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7436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fld id="{3382CF99-132F-413F-B7EF-71A5C33F2ED6}" type="datetime1">
              <a:rPr lang="en-US" smtClean="0"/>
              <a:t>3/31/2024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1362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695670" y="864109"/>
            <a:ext cx="11724930" cy="43764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fld id="{1F17AE06-98E0-4D9F-A059-92C3548821BB}" type="datetime1">
              <a:rPr lang="en-US" smtClean="0"/>
              <a:t>3/31/2024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1262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fld id="{FFBA00CA-3DDC-4705-B840-978EF5EA0707}" type="datetime1">
              <a:rPr lang="en-US" smtClean="0"/>
              <a:t>3/31/2024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6572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fld id="{FC366D49-0BBA-4C5A-AD96-6448CA63451A}" type="datetime1">
              <a:rPr lang="en-US" smtClean="0"/>
              <a:t>3/31/2024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8944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fld id="{4F4EB293-A316-472D-A8B4-6947CF1A12B7}" type="datetime1">
              <a:rPr lang="en-US" smtClean="0"/>
              <a:t>3/31/2024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517870" y="9771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a:xfrm>
            <a:off x="11454317" y="6420414"/>
            <a:ext cx="637909" cy="365125"/>
          </a:xfrm>
          <a:prstGeom prst="rect">
            <a:avLst/>
          </a:prstGeom>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8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3070BD12-89D8-57AF-B551-5156B6F0A99E}"/>
              </a:ext>
            </a:extLst>
          </p:cNvPr>
          <p:cNvSpPr txBox="1">
            <a:spLocks/>
          </p:cNvSpPr>
          <p:nvPr userDrawn="1"/>
        </p:nvSpPr>
        <p:spPr>
          <a:xfrm>
            <a:off x="497541" y="361806"/>
            <a:ext cx="11160710" cy="889159"/>
          </a:xfrm>
          <a:prstGeom prst="rect">
            <a:avLst/>
          </a:prstGeom>
        </p:spPr>
        <p:txBody>
          <a:bodyPr>
            <a:normAutofit lnSpcReduction="10000"/>
          </a:bodyPr>
          <a:lstStyle>
            <a:lvl1pPr algn="l" defTabSz="914400" rtl="0" eaLnBrk="1" latinLnBrk="0" hangingPunct="1">
              <a:lnSpc>
                <a:spcPct val="100000"/>
              </a:lnSpc>
              <a:spcBef>
                <a:spcPct val="0"/>
              </a:spcBef>
              <a:buNone/>
              <a:defRPr sz="5400" b="1" kern="1200">
                <a:solidFill>
                  <a:schemeClr val="accent5"/>
                </a:solidFill>
                <a:latin typeface="Aleo" panose="00000500000000000000" pitchFamily="2" charset="0"/>
                <a:ea typeface="+mj-ea"/>
                <a:cs typeface="+mj-cs"/>
              </a:defRPr>
            </a:lvl1pPr>
          </a:lstStyle>
          <a:p>
            <a:endParaRPr lang="nl-NL">
              <a:solidFill>
                <a:srgbClr val="7BB586"/>
              </a:solidFill>
              <a:latin typeface="HVD Comic Serif Pro" panose="02000506000000020004" pitchFamily="2" charset="77"/>
            </a:endParaRPr>
          </a:p>
        </p:txBody>
      </p:sp>
      <p:sp>
        <p:nvSpPr>
          <p:cNvPr id="12" name="Tijdelijke aanduiding voor inhoud 2">
            <a:extLst>
              <a:ext uri="{FF2B5EF4-FFF2-40B4-BE49-F238E27FC236}">
                <a16:creationId xmlns:a16="http://schemas.microsoft.com/office/drawing/2014/main" id="{289C1E9B-8D9D-9DD3-E165-BBF0AB84F068}"/>
              </a:ext>
            </a:extLst>
          </p:cNvPr>
          <p:cNvSpPr txBox="1">
            <a:spLocks/>
          </p:cNvSpPr>
          <p:nvPr userDrawn="1"/>
        </p:nvSpPr>
        <p:spPr>
          <a:xfrm>
            <a:off x="497542" y="1339850"/>
            <a:ext cx="11320508" cy="4419600"/>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latin typeface="Aleo" panose="020F0502020204030203" pitchFamily="34" charset="77"/>
              <a:cs typeface="Calibri"/>
            </a:endParaRPr>
          </a:p>
        </p:txBody>
      </p:sp>
      <p:sp>
        <p:nvSpPr>
          <p:cNvPr id="13" name="Rechthoek 3">
            <a:extLst>
              <a:ext uri="{FF2B5EF4-FFF2-40B4-BE49-F238E27FC236}">
                <a16:creationId xmlns:a16="http://schemas.microsoft.com/office/drawing/2014/main" id="{3DE2B75E-BF88-F3F8-B0EE-9108C91F63F8}"/>
              </a:ext>
            </a:extLst>
          </p:cNvPr>
          <p:cNvSpPr/>
          <p:nvPr userDrawn="1"/>
        </p:nvSpPr>
        <p:spPr>
          <a:xfrm>
            <a:off x="0" y="6104964"/>
            <a:ext cx="12192000" cy="753035"/>
          </a:xfrm>
          <a:prstGeom prst="rect">
            <a:avLst/>
          </a:prstGeom>
          <a:solidFill>
            <a:srgbClr val="7BB586"/>
          </a:solidFill>
          <a:ln>
            <a:solidFill>
              <a:srgbClr val="7BB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4">
            <a:extLst>
              <a:ext uri="{FF2B5EF4-FFF2-40B4-BE49-F238E27FC236}">
                <a16:creationId xmlns:a16="http://schemas.microsoft.com/office/drawing/2014/main" id="{2EDA96AD-44A2-1BBB-0E46-FFB114D473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13141" y="6080600"/>
            <a:ext cx="1178859" cy="831188"/>
          </a:xfrm>
          <a:prstGeom prst="rect">
            <a:avLst/>
          </a:prstGeom>
        </p:spPr>
      </p:pic>
    </p:spTree>
    <p:extLst>
      <p:ext uri="{BB962C8B-B14F-4D97-AF65-F5344CB8AC3E}">
        <p14:creationId xmlns:p14="http://schemas.microsoft.com/office/powerpoint/2010/main" val="19852431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sldNum="0" hdr="0" ftr="0" dt="0"/>
  <p:txStyles>
    <p:titleStyle>
      <a:lvl1pPr algn="l" defTabSz="914400" rtl="0" eaLnBrk="1" latinLnBrk="0" hangingPunct="1">
        <a:lnSpc>
          <a:spcPct val="100000"/>
        </a:lnSpc>
        <a:spcBef>
          <a:spcPct val="0"/>
        </a:spcBef>
        <a:buNone/>
        <a:defRPr sz="5400" b="1" kern="1200">
          <a:solidFill>
            <a:schemeClr val="accent5"/>
          </a:solidFill>
          <a:latin typeface="Aleo" panose="00000500000000000000" pitchFamily="2"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dots on a white background&#10;&#10;Description automatically generated">
            <a:extLst>
              <a:ext uri="{FF2B5EF4-FFF2-40B4-BE49-F238E27FC236}">
                <a16:creationId xmlns:a16="http://schemas.microsoft.com/office/drawing/2014/main" id="{A06D26A1-3C1B-6EA5-C6A3-AE42CD8270EC}"/>
              </a:ext>
            </a:extLst>
          </p:cNvPr>
          <p:cNvPicPr>
            <a:picLocks noChangeAspect="1"/>
          </p:cNvPicPr>
          <p:nvPr/>
        </p:nvPicPr>
        <p:blipFill rotWithShape="1">
          <a:blip r:embed="rId2">
            <a:alphaModFix amt="40000"/>
          </a:blip>
          <a:srcRect t="18773"/>
          <a:stretch/>
        </p:blipFill>
        <p:spPr>
          <a:xfrm>
            <a:off x="-2" y="-4"/>
            <a:ext cx="12192001" cy="6858001"/>
          </a:xfrm>
          <a:prstGeom prst="rect">
            <a:avLst/>
          </a:prstGeom>
        </p:spPr>
      </p:pic>
      <p:sp>
        <p:nvSpPr>
          <p:cNvPr id="2" name="Title 1">
            <a:extLst>
              <a:ext uri="{FF2B5EF4-FFF2-40B4-BE49-F238E27FC236}">
                <a16:creationId xmlns:a16="http://schemas.microsoft.com/office/drawing/2014/main" id="{B140AD84-656B-DDC8-E838-9798CD39F166}"/>
              </a:ext>
            </a:extLst>
          </p:cNvPr>
          <p:cNvSpPr>
            <a:spLocks noGrp="1"/>
          </p:cNvSpPr>
          <p:nvPr>
            <p:ph type="ctrTitle"/>
          </p:nvPr>
        </p:nvSpPr>
        <p:spPr>
          <a:xfrm>
            <a:off x="517870" y="978408"/>
            <a:ext cx="5021182" cy="2334248"/>
          </a:xfrm>
        </p:spPr>
        <p:txBody>
          <a:bodyPr anchor="t">
            <a:normAutofit/>
          </a:bodyPr>
          <a:lstStyle/>
          <a:p>
            <a:r>
              <a:rPr lang="nl-BE">
                <a:solidFill>
                  <a:srgbClr val="FFFFFF"/>
                </a:solidFill>
              </a:rPr>
              <a:t>De centjes van 2023-2024</a:t>
            </a:r>
            <a:endParaRPr lang="en-US">
              <a:solidFill>
                <a:srgbClr val="FFFFFF"/>
              </a:solidFill>
            </a:endParaRPr>
          </a:p>
        </p:txBody>
      </p:sp>
      <p:sp>
        <p:nvSpPr>
          <p:cNvPr id="3" name="Subtitle 2">
            <a:extLst>
              <a:ext uri="{FF2B5EF4-FFF2-40B4-BE49-F238E27FC236}">
                <a16:creationId xmlns:a16="http://schemas.microsoft.com/office/drawing/2014/main" id="{A6AB9783-F679-9963-1592-019A8DB23840}"/>
              </a:ext>
            </a:extLst>
          </p:cNvPr>
          <p:cNvSpPr>
            <a:spLocks noGrp="1"/>
          </p:cNvSpPr>
          <p:nvPr>
            <p:ph type="subTitle" idx="1"/>
          </p:nvPr>
        </p:nvSpPr>
        <p:spPr>
          <a:xfrm>
            <a:off x="6652366" y="4017818"/>
            <a:ext cx="5040785" cy="1828799"/>
          </a:xfrm>
        </p:spPr>
        <p:txBody>
          <a:bodyPr anchor="b">
            <a:normAutofit/>
          </a:bodyPr>
          <a:lstStyle/>
          <a:p>
            <a:r>
              <a:rPr lang="nl-BE">
                <a:solidFill>
                  <a:srgbClr val="FFFFFF"/>
                </a:solidFill>
              </a:rPr>
              <a:t>Een overzicht van de financiële resultaten van 2023 en begroting van 2024</a:t>
            </a:r>
            <a:endParaRPr lang="en-US">
              <a:solidFill>
                <a:srgbClr val="FFFFFF"/>
              </a:solidFill>
            </a:endParaRPr>
          </a:p>
        </p:txBody>
      </p:sp>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3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C0A9-9937-1914-83AE-172705A9CE86}"/>
              </a:ext>
            </a:extLst>
          </p:cNvPr>
          <p:cNvSpPr>
            <a:spLocks noGrp="1"/>
          </p:cNvSpPr>
          <p:nvPr>
            <p:ph type="title"/>
          </p:nvPr>
        </p:nvSpPr>
        <p:spPr/>
        <p:txBody>
          <a:bodyPr/>
          <a:lstStyle/>
          <a:p>
            <a:r>
              <a:rPr lang="nl-BE" sz="1100"/>
              <a:t>*Dit is dus geschaald voor inflatie</a:t>
            </a:r>
            <a:br>
              <a:rPr lang="nl-BE" sz="1100"/>
            </a:br>
            <a:br>
              <a:rPr lang="nl-BE"/>
            </a:br>
            <a:endParaRPr lang="en-US"/>
          </a:p>
        </p:txBody>
      </p:sp>
      <p:sp>
        <p:nvSpPr>
          <p:cNvPr id="5" name="Content Placeholder 4">
            <a:extLst>
              <a:ext uri="{FF2B5EF4-FFF2-40B4-BE49-F238E27FC236}">
                <a16:creationId xmlns:a16="http://schemas.microsoft.com/office/drawing/2014/main" id="{CDCD98F5-9DDC-12C8-3FA3-49BF05243D0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671C391-51ED-694B-BF67-5EF34A1C161F}"/>
              </a:ext>
            </a:extLst>
          </p:cNvPr>
          <p:cNvPicPr>
            <a:picLocks noChangeAspect="1"/>
          </p:cNvPicPr>
          <p:nvPr/>
        </p:nvPicPr>
        <p:blipFill>
          <a:blip r:embed="rId2"/>
          <a:stretch>
            <a:fillRect/>
          </a:stretch>
        </p:blipFill>
        <p:spPr>
          <a:xfrm>
            <a:off x="367258" y="1088070"/>
            <a:ext cx="11422506" cy="4905821"/>
          </a:xfrm>
          <a:prstGeom prst="rect">
            <a:avLst/>
          </a:prstGeom>
        </p:spPr>
      </p:pic>
    </p:spTree>
    <p:extLst>
      <p:ext uri="{BB962C8B-B14F-4D97-AF65-F5344CB8AC3E}">
        <p14:creationId xmlns:p14="http://schemas.microsoft.com/office/powerpoint/2010/main" val="337016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F6E4-69F1-2310-C793-299245B59877}"/>
              </a:ext>
            </a:extLst>
          </p:cNvPr>
          <p:cNvSpPr>
            <a:spLocks noGrp="1"/>
          </p:cNvSpPr>
          <p:nvPr>
            <p:ph type="title"/>
          </p:nvPr>
        </p:nvSpPr>
        <p:spPr/>
        <p:txBody>
          <a:bodyPr/>
          <a:lstStyle/>
          <a:p>
            <a:r>
              <a:rPr lang="nl-BE"/>
              <a:t>Jaarlijks terugkerende gebeurtenissen</a:t>
            </a:r>
            <a:endParaRPr lang="en-US"/>
          </a:p>
        </p:txBody>
      </p:sp>
      <p:sp>
        <p:nvSpPr>
          <p:cNvPr id="3" name="Content Placeholder 2">
            <a:extLst>
              <a:ext uri="{FF2B5EF4-FFF2-40B4-BE49-F238E27FC236}">
                <a16:creationId xmlns:a16="http://schemas.microsoft.com/office/drawing/2014/main" id="{6D37787B-653E-C175-3FF4-4CCBBA4F3FF4}"/>
              </a:ext>
            </a:extLst>
          </p:cNvPr>
          <p:cNvSpPr>
            <a:spLocks noGrp="1"/>
          </p:cNvSpPr>
          <p:nvPr>
            <p:ph idx="1"/>
          </p:nvPr>
        </p:nvSpPr>
        <p:spPr>
          <a:xfrm>
            <a:off x="517870" y="1822450"/>
            <a:ext cx="9623080" cy="3613150"/>
          </a:xfrm>
        </p:spPr>
        <p:txBody>
          <a:bodyPr/>
          <a:lstStyle/>
          <a:p>
            <a:endParaRPr lang="nl-BE" sz="1600" dirty="0"/>
          </a:p>
          <a:p>
            <a:pPr marL="342900" indent="-342900">
              <a:buFont typeface="Arial" panose="020B0604020202020204" pitchFamily="34" charset="0"/>
              <a:buChar char="•"/>
            </a:pPr>
            <a:r>
              <a:rPr lang="nl-BE" sz="1600" dirty="0"/>
              <a:t>*Op </a:t>
            </a:r>
            <a:r>
              <a:rPr lang="nl-BE" sz="1600" b="1" dirty="0"/>
              <a:t>kleine posten werd netto</a:t>
            </a:r>
            <a:r>
              <a:rPr lang="nl-BE" sz="1600" dirty="0"/>
              <a:t> om en bij de </a:t>
            </a:r>
            <a:r>
              <a:rPr lang="en-US" sz="1600" b="0" i="0" u="none" strike="noStrike" dirty="0">
                <a:solidFill>
                  <a:srgbClr val="000000"/>
                </a:solidFill>
                <a:effectLst/>
                <a:latin typeface="Calibri" panose="020F0502020204030204" pitchFamily="34" charset="0"/>
              </a:rPr>
              <a:t>20.000 </a:t>
            </a:r>
            <a:r>
              <a:rPr lang="en-US" sz="1600" b="0" i="0" u="none" strike="noStrike" dirty="0" err="1">
                <a:solidFill>
                  <a:srgbClr val="000000"/>
                </a:solidFill>
                <a:effectLst/>
                <a:latin typeface="Calibri" panose="020F0502020204030204" pitchFamily="34" charset="0"/>
              </a:rPr>
              <a:t>winst</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boven</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begroting</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geboekt</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Verwacht</a:t>
            </a:r>
            <a:r>
              <a:rPr lang="en-US" sz="1600" b="0" i="0" u="none" strike="noStrike" dirty="0">
                <a:solidFill>
                  <a:srgbClr val="000000"/>
                </a:solidFill>
                <a:effectLst/>
                <a:latin typeface="Calibri" panose="020F0502020204030204" pitchFamily="34" charset="0"/>
              </a:rPr>
              <a:t> in 2024 </a:t>
            </a:r>
            <a:r>
              <a:rPr lang="en-US" sz="1600" b="0" i="0" u="none" strike="noStrike" dirty="0" err="1">
                <a:solidFill>
                  <a:srgbClr val="000000"/>
                </a:solidFill>
                <a:effectLst/>
                <a:latin typeface="Calibri" panose="020F0502020204030204" pitchFamily="34" charset="0"/>
              </a:rPr>
              <a:t>een</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gelijkaardige</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winst</a:t>
            </a:r>
            <a:r>
              <a:rPr lang="en-US" sz="1600" b="0" i="0" u="none" strike="noStrike" dirty="0">
                <a:solidFill>
                  <a:srgbClr val="000000"/>
                </a:solidFill>
                <a:effectLst/>
                <a:latin typeface="Calibri" panose="020F0502020204030204" pitchFamily="34" charset="0"/>
              </a:rPr>
              <a:t> op Kleine </a:t>
            </a:r>
            <a:r>
              <a:rPr lang="en-US" sz="1600" b="0" i="0" u="none" strike="noStrike" dirty="0" err="1">
                <a:solidFill>
                  <a:srgbClr val="000000"/>
                </a:solidFill>
                <a:effectLst/>
                <a:latin typeface="Calibri" panose="020F0502020204030204" pitchFamily="34" charset="0"/>
              </a:rPr>
              <a:t>posten</a:t>
            </a:r>
            <a:r>
              <a:rPr lang="en-US" sz="1600" b="0" i="0" u="none" strike="noStrike" dirty="0">
                <a:solidFill>
                  <a:srgbClr val="000000"/>
                </a:solidFill>
                <a:effectLst/>
                <a:latin typeface="Calibri" panose="020F0502020204030204" pitchFamily="34" charset="0"/>
              </a:rPr>
              <a:t>. </a:t>
            </a:r>
          </a:p>
          <a:p>
            <a:pPr marL="342900" indent="-342900">
              <a:buFont typeface="Arial" panose="020B0604020202020204" pitchFamily="34" charset="0"/>
              <a:buChar char="•"/>
            </a:pPr>
            <a:r>
              <a:rPr lang="en-US" sz="1600" b="0" i="0" u="none" strike="noStrike" dirty="0" err="1">
                <a:solidFill>
                  <a:srgbClr val="000000"/>
                </a:solidFill>
                <a:effectLst/>
                <a:latin typeface="Calibri" panose="020F0502020204030204" pitchFamily="34" charset="0"/>
              </a:rPr>
              <a:t>Voor</a:t>
            </a:r>
            <a:r>
              <a:rPr lang="en-US" sz="1600" b="0" i="0" u="none" strike="noStrike" dirty="0">
                <a:solidFill>
                  <a:srgbClr val="000000"/>
                </a:solidFill>
                <a:effectLst/>
                <a:latin typeface="Calibri" panose="020F0502020204030204" pitchFamily="34" charset="0"/>
              </a:rPr>
              <a:t> de rest zit </a:t>
            </a:r>
            <a:r>
              <a:rPr lang="en-US" sz="1600" b="0" i="0" u="none" strike="noStrike" dirty="0" err="1">
                <a:solidFill>
                  <a:srgbClr val="000000"/>
                </a:solidFill>
                <a:effectLst/>
                <a:latin typeface="Calibri" panose="020F0502020204030204" pitchFamily="34" charset="0"/>
              </a:rPr>
              <a:t>onze</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begroting</a:t>
            </a:r>
            <a:r>
              <a:rPr lang="en-US" sz="1600" b="0" i="0" u="none" strike="noStrike" dirty="0">
                <a:solidFill>
                  <a:srgbClr val="000000"/>
                </a:solidFill>
                <a:effectLst/>
                <a:latin typeface="Calibri" panose="020F0502020204030204" pitchFamily="34" charset="0"/>
              </a:rPr>
              <a:t> best </a:t>
            </a:r>
            <a:r>
              <a:rPr lang="en-US" sz="1600" b="0" i="0" u="none" strike="noStrike" dirty="0" err="1">
                <a:solidFill>
                  <a:srgbClr val="000000"/>
                </a:solidFill>
                <a:effectLst/>
                <a:latin typeface="Calibri" panose="020F0502020204030204" pitchFamily="34" charset="0"/>
              </a:rPr>
              <a:t>goed</a:t>
            </a:r>
            <a:r>
              <a:rPr lang="en-US" sz="1600" b="0" i="0" u="none" strike="noStrike" dirty="0">
                <a:solidFill>
                  <a:srgbClr val="000000"/>
                </a:solidFill>
                <a:effectLst/>
                <a:latin typeface="Calibri" panose="020F0502020204030204" pitchFamily="34" charset="0"/>
              </a:rPr>
              <a:t>. Er </a:t>
            </a:r>
            <a:r>
              <a:rPr lang="en-US" sz="1600" b="0" i="0" u="none" strike="noStrike" dirty="0" err="1">
                <a:solidFill>
                  <a:srgbClr val="000000"/>
                </a:solidFill>
                <a:effectLst/>
                <a:latin typeface="Calibri" panose="020F0502020204030204" pitchFamily="34" charset="0"/>
              </a:rPr>
              <a:t>zijn</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weinig</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dingen</a:t>
            </a:r>
            <a:r>
              <a:rPr lang="en-US" sz="1600" b="0" i="0" u="none" strike="noStrike" dirty="0">
                <a:solidFill>
                  <a:srgbClr val="000000"/>
                </a:solidFill>
                <a:effectLst/>
                <a:latin typeface="Calibri" panose="020F0502020204030204" pitchFamily="34" charset="0"/>
              </a:rPr>
              <a:t> die we </a:t>
            </a:r>
            <a:r>
              <a:rPr lang="en-US" sz="1600" b="0" i="0" u="none" strike="noStrike" dirty="0" err="1">
                <a:solidFill>
                  <a:srgbClr val="000000"/>
                </a:solidFill>
                <a:effectLst/>
                <a:latin typeface="Calibri" panose="020F0502020204030204" pitchFamily="34" charset="0"/>
              </a:rPr>
              <a:t>systematisch</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verkeerd</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inschatten</a:t>
            </a:r>
            <a:r>
              <a:rPr lang="en-US" sz="1600" b="0" i="0" u="none" strike="noStrike" dirty="0">
                <a:solidFill>
                  <a:srgbClr val="000000"/>
                </a:solidFill>
                <a:effectLst/>
                <a:latin typeface="Calibri" panose="020F0502020204030204" pitchFamily="34" charset="0"/>
              </a:rPr>
              <a:t>. Of </a:t>
            </a:r>
            <a:r>
              <a:rPr lang="en-US" sz="1600" b="0" i="0" u="none" strike="noStrike" dirty="0" err="1">
                <a:solidFill>
                  <a:srgbClr val="000000"/>
                </a:solidFill>
                <a:effectLst/>
                <a:latin typeface="Calibri" panose="020F0502020204030204" pitchFamily="34" charset="0"/>
              </a:rPr>
              <a:t>toch</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niet</a:t>
            </a:r>
            <a:r>
              <a:rPr lang="en-US" sz="1600" dirty="0">
                <a:solidFill>
                  <a:srgbClr val="000000"/>
                </a:solidFill>
                <a:latin typeface="Calibri" panose="020F0502020204030204" pitchFamily="34" charset="0"/>
              </a:rPr>
              <a:t> die </a:t>
            </a:r>
            <a:r>
              <a:rPr lang="en-US" sz="1600" dirty="0" err="1">
                <a:solidFill>
                  <a:srgbClr val="000000"/>
                </a:solidFill>
                <a:latin typeface="Calibri" panose="020F0502020204030204" pitchFamily="34" charset="0"/>
              </a:rPr>
              <a:t>ik</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kon</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vinden</a:t>
            </a:r>
            <a:r>
              <a:rPr lang="en-US" sz="1600" dirty="0">
                <a:solidFill>
                  <a:srgbClr val="000000"/>
                </a:solidFill>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p>
            <a:endParaRPr lang="en-US" sz="1200" dirty="0">
              <a:solidFill>
                <a:srgbClr val="000000"/>
              </a:solidFill>
              <a:latin typeface="Calibri" panose="020F0502020204030204" pitchFamily="34" charset="0"/>
            </a:endParaRPr>
          </a:p>
          <a:p>
            <a:endParaRPr lang="en-US" sz="1200" b="0" i="0" u="none" strike="noStrike" dirty="0">
              <a:solidFill>
                <a:srgbClr val="000000"/>
              </a:solidFill>
              <a:effectLst/>
              <a:latin typeface="Calibri" panose="020F0502020204030204" pitchFamily="34" charset="0"/>
            </a:endParaRPr>
          </a:p>
          <a:p>
            <a:endParaRPr lang="en-US" sz="1200" dirty="0">
              <a:solidFill>
                <a:srgbClr val="000000"/>
              </a:solidFill>
              <a:latin typeface="Calibri" panose="020F0502020204030204" pitchFamily="34" charset="0"/>
            </a:endParaRP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*VP en </a:t>
            </a:r>
            <a:r>
              <a:rPr lang="en-US" sz="1200" b="0" i="0" u="none" strike="noStrike" dirty="0" err="1">
                <a:solidFill>
                  <a:srgbClr val="000000"/>
                </a:solidFill>
                <a:effectLst/>
                <a:latin typeface="Calibri" panose="020F0502020204030204" pitchFamily="34" charset="0"/>
              </a:rPr>
              <a:t>zomercongres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werden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hier</a:t>
            </a:r>
            <a:r>
              <a:rPr lang="en-US" sz="1200" dirty="0">
                <a:solidFill>
                  <a:srgbClr val="000000"/>
                </a:solidFill>
                <a:latin typeface="Calibri" panose="020F0502020204030204" pitchFamily="34" charset="0"/>
              </a:rPr>
              <a:t> in de </a:t>
            </a:r>
            <a:r>
              <a:rPr lang="en-US" sz="1200" dirty="0" err="1">
                <a:solidFill>
                  <a:srgbClr val="000000"/>
                </a:solidFill>
                <a:latin typeface="Calibri" panose="020F0502020204030204" pitchFamily="34" charset="0"/>
              </a:rPr>
              <a:t>berekening</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weggelaten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wegens</a:t>
            </a:r>
            <a:r>
              <a:rPr lang="en-US" sz="1200" b="0" i="0" u="none" strike="noStrike" dirty="0">
                <a:solidFill>
                  <a:srgbClr val="000000"/>
                </a:solidFill>
                <a:effectLst/>
                <a:latin typeface="Calibri" panose="020F0502020204030204" pitchFamily="34" charset="0"/>
              </a:rPr>
              <a:t> de </a:t>
            </a:r>
            <a:r>
              <a:rPr lang="en-US" sz="1200" b="0" i="0" u="none" strike="noStrike" dirty="0" err="1">
                <a:solidFill>
                  <a:srgbClr val="000000"/>
                </a:solidFill>
                <a:effectLst/>
                <a:latin typeface="Calibri" panose="020F0502020204030204" pitchFamily="34" charset="0"/>
              </a:rPr>
              <a:t>destijds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onvolledige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resultaten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Voor</a:t>
            </a:r>
            <a:r>
              <a:rPr lang="en-US" sz="1200" b="0" i="0" u="none" strike="noStrike" dirty="0">
                <a:solidFill>
                  <a:srgbClr val="000000"/>
                </a:solidFill>
                <a:effectLst/>
                <a:latin typeface="Calibri" panose="020F0502020204030204" pitchFamily="34" charset="0"/>
              </a:rPr>
              <a:t> de NWG </a:t>
            </a:r>
            <a:r>
              <a:rPr lang="en-US" sz="1200" b="0" i="0" u="none" strike="noStrike" dirty="0" err="1">
                <a:solidFill>
                  <a:srgbClr val="000000"/>
                </a:solidFill>
                <a:effectLst/>
                <a:latin typeface="Calibri" panose="020F0502020204030204" pitchFamily="34" charset="0"/>
              </a:rPr>
              <a:t>werd</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manuele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correctie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doorgevoerd</a:t>
            </a:r>
            <a:r>
              <a:rPr lang="en-US" sz="1200" b="0" i="0" u="none" strike="noStrike" dirty="0">
                <a:solidFill>
                  <a:srgbClr val="000000"/>
                </a:solidFill>
                <a:effectLst/>
                <a:latin typeface="Calibri" panose="020F0502020204030204" pitchFamily="34" charset="0"/>
              </a:rPr>
              <a:t>.</a:t>
            </a:r>
            <a:r>
              <a:rPr lang="en-US" sz="1200" dirty="0">
                <a:solidFill>
                  <a:srgbClr val="000000"/>
                </a:solidFill>
                <a:latin typeface="Calibri" panose="020F0502020204030204" pitchFamily="34" charset="0"/>
              </a:rPr>
              <a:t> Kleine </a:t>
            </a:r>
            <a:r>
              <a:rPr lang="en-US" sz="1200" dirty="0" err="1">
                <a:solidFill>
                  <a:srgbClr val="000000"/>
                </a:solidFill>
                <a:latin typeface="Calibri" panose="020F0502020204030204" pitchFamily="34" charset="0"/>
              </a:rPr>
              <a:t>posten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worden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gedefinieerd</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als</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posten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waarvoor</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geldt</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dat</a:t>
            </a:r>
            <a:r>
              <a:rPr lang="en-US" sz="1200" dirty="0">
                <a:solidFill>
                  <a:srgbClr val="000000"/>
                </a:solidFill>
                <a:latin typeface="Calibri" panose="020F0502020204030204" pitchFamily="34" charset="0"/>
              </a:rPr>
              <a:t> </a:t>
            </a:r>
            <a:r>
              <a:rPr lang="nl-BE" sz="1200" dirty="0"/>
              <a:t>inkomsten + </a:t>
            </a:r>
            <a:r>
              <a:rPr lang="nl-BE" sz="1200" dirty="0" err="1"/>
              <a:t>abs</a:t>
            </a:r>
            <a:r>
              <a:rPr lang="nl-BE" sz="1200" dirty="0"/>
              <a:t>(uitgaven) &lt;2000euro</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4294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21DE-DFEE-B86B-6D84-4E9E1A382190}"/>
              </a:ext>
            </a:extLst>
          </p:cNvPr>
          <p:cNvSpPr>
            <a:spLocks noGrp="1"/>
          </p:cNvSpPr>
          <p:nvPr>
            <p:ph type="ctrTitle"/>
          </p:nvPr>
        </p:nvSpPr>
        <p:spPr/>
        <p:txBody>
          <a:bodyPr/>
          <a:lstStyle/>
          <a:p>
            <a:r>
              <a:rPr lang="nl-BE"/>
              <a:t>De begroting</a:t>
            </a:r>
            <a:endParaRPr lang="en-US"/>
          </a:p>
        </p:txBody>
      </p:sp>
      <p:sp>
        <p:nvSpPr>
          <p:cNvPr id="3" name="Subtitle 2">
            <a:extLst>
              <a:ext uri="{FF2B5EF4-FFF2-40B4-BE49-F238E27FC236}">
                <a16:creationId xmlns:a16="http://schemas.microsoft.com/office/drawing/2014/main" id="{6BA26550-2028-4B8B-C684-99C883591B91}"/>
              </a:ext>
            </a:extLst>
          </p:cNvPr>
          <p:cNvSpPr>
            <a:spLocks noGrp="1"/>
          </p:cNvSpPr>
          <p:nvPr>
            <p:ph type="subTitle" idx="1"/>
          </p:nvPr>
        </p:nvSpPr>
        <p:spPr/>
        <p:txBody>
          <a:bodyPr/>
          <a:lstStyle/>
          <a:p>
            <a:r>
              <a:rPr lang="nl-BE"/>
              <a:t>ALGEMEEN</a:t>
            </a:r>
            <a:endParaRPr lang="en-US"/>
          </a:p>
        </p:txBody>
      </p:sp>
    </p:spTree>
    <p:extLst>
      <p:ext uri="{BB962C8B-B14F-4D97-AF65-F5344CB8AC3E}">
        <p14:creationId xmlns:p14="http://schemas.microsoft.com/office/powerpoint/2010/main" val="20097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C408-D075-1A94-203D-0D42A1A45CC6}"/>
              </a:ext>
            </a:extLst>
          </p:cNvPr>
          <p:cNvSpPr>
            <a:spLocks noGrp="1"/>
          </p:cNvSpPr>
          <p:nvPr>
            <p:ph type="title"/>
          </p:nvPr>
        </p:nvSpPr>
        <p:spPr/>
        <p:txBody>
          <a:bodyPr/>
          <a:lstStyle/>
          <a:p>
            <a:r>
              <a:rPr lang="nl-BE" dirty="0"/>
              <a:t>Er is een groot verlies begroot. -€ 46.900,47</a:t>
            </a:r>
            <a:br>
              <a:rPr lang="nl-BE" dirty="0"/>
            </a:br>
            <a:endParaRPr lang="en-US" dirty="0"/>
          </a:p>
        </p:txBody>
      </p:sp>
      <p:pic>
        <p:nvPicPr>
          <p:cNvPr id="4" name="Content Placeholder 3" descr="A graph showing the growth of the stock market&#10;&#10;Description automatically generated">
            <a:extLst>
              <a:ext uri="{FF2B5EF4-FFF2-40B4-BE49-F238E27FC236}">
                <a16:creationId xmlns:a16="http://schemas.microsoft.com/office/drawing/2014/main" id="{ED2CBACD-B96A-A611-B56C-FFAD540EA1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670" y="1689240"/>
            <a:ext cx="10250559" cy="4404303"/>
          </a:xfrm>
        </p:spPr>
      </p:pic>
    </p:spTree>
    <p:extLst>
      <p:ext uri="{BB962C8B-B14F-4D97-AF65-F5344CB8AC3E}">
        <p14:creationId xmlns:p14="http://schemas.microsoft.com/office/powerpoint/2010/main" val="385379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2689-7955-26A4-7079-D02E829DFE45}"/>
              </a:ext>
            </a:extLst>
          </p:cNvPr>
          <p:cNvSpPr>
            <a:spLocks noGrp="1"/>
          </p:cNvSpPr>
          <p:nvPr>
            <p:ph type="title"/>
          </p:nvPr>
        </p:nvSpPr>
        <p:spPr/>
        <p:txBody>
          <a:bodyPr/>
          <a:lstStyle/>
          <a:p>
            <a:r>
              <a:rPr lang="nl-BE"/>
              <a:t>Moeten we dat wel doen?</a:t>
            </a:r>
            <a:endParaRPr lang="en-US"/>
          </a:p>
        </p:txBody>
      </p:sp>
      <p:sp>
        <p:nvSpPr>
          <p:cNvPr id="3" name="Text Placeholder 2">
            <a:extLst>
              <a:ext uri="{FF2B5EF4-FFF2-40B4-BE49-F238E27FC236}">
                <a16:creationId xmlns:a16="http://schemas.microsoft.com/office/drawing/2014/main" id="{D2BA0C9C-B581-302C-3EBE-F316B04A6B59}"/>
              </a:ext>
            </a:extLst>
          </p:cNvPr>
          <p:cNvSpPr>
            <a:spLocks noGrp="1"/>
          </p:cNvSpPr>
          <p:nvPr>
            <p:ph type="body" idx="1"/>
          </p:nvPr>
        </p:nvSpPr>
        <p:spPr/>
        <p:txBody>
          <a:bodyPr/>
          <a:lstStyle/>
          <a:p>
            <a:r>
              <a:rPr lang="nl-BE"/>
              <a:t>Pro</a:t>
            </a:r>
            <a:endParaRPr lang="en-US"/>
          </a:p>
        </p:txBody>
      </p:sp>
      <p:sp>
        <p:nvSpPr>
          <p:cNvPr id="4" name="Content Placeholder 3">
            <a:extLst>
              <a:ext uri="{FF2B5EF4-FFF2-40B4-BE49-F238E27FC236}">
                <a16:creationId xmlns:a16="http://schemas.microsoft.com/office/drawing/2014/main" id="{EF8F96EE-4040-3858-2438-932B473B9F14}"/>
              </a:ext>
            </a:extLst>
          </p:cNvPr>
          <p:cNvSpPr>
            <a:spLocks noGrp="1"/>
          </p:cNvSpPr>
          <p:nvPr>
            <p:ph sz="half" idx="2"/>
          </p:nvPr>
        </p:nvSpPr>
        <p:spPr/>
        <p:txBody>
          <a:bodyPr/>
          <a:lstStyle/>
          <a:p>
            <a:pPr marL="342900" indent="-342900">
              <a:buFont typeface="Arial" panose="020B0604020202020204" pitchFamily="34" charset="0"/>
              <a:buChar char="•"/>
            </a:pPr>
            <a:r>
              <a:rPr lang="nl-BE" sz="1400" dirty="0"/>
              <a:t>We kunnen voor de nieuwe beleidsnota makkelijker extra geld krijgen als we nu verlies hebben</a:t>
            </a:r>
          </a:p>
          <a:p>
            <a:pPr marL="342900" indent="-342900">
              <a:buFont typeface="Arial" panose="020B0604020202020204" pitchFamily="34" charset="0"/>
              <a:buChar char="•"/>
            </a:pPr>
            <a:r>
              <a:rPr lang="nl-BE" sz="1400" dirty="0"/>
              <a:t>We maakten sinds het ontstaan van de JNM 175.000euro boekhoudkundige winst. Wat vrij veel is voor een VZW</a:t>
            </a:r>
          </a:p>
          <a:p>
            <a:pPr marL="342900" indent="-342900">
              <a:buFont typeface="Arial" panose="020B0604020202020204" pitchFamily="34" charset="0"/>
              <a:buChar char="•"/>
            </a:pPr>
            <a:r>
              <a:rPr lang="nl-BE" sz="1400" dirty="0"/>
              <a:t>Er zijn een aantal eenmalige uitzonderlijke omstandigheden (bv. kost </a:t>
            </a:r>
            <a:r>
              <a:rPr lang="nl-BE" sz="1400" dirty="0" err="1"/>
              <a:t>constultancy</a:t>
            </a:r>
            <a:r>
              <a:rPr lang="nl-BE" sz="1400" dirty="0"/>
              <a:t>, Bart </a:t>
            </a:r>
            <a:r>
              <a:rPr lang="nl-BE" sz="1400" dirty="0" err="1"/>
              <a:t>Verhaege</a:t>
            </a:r>
            <a:r>
              <a:rPr lang="nl-BE" sz="1400" dirty="0"/>
              <a:t>)</a:t>
            </a:r>
          </a:p>
          <a:p>
            <a:endParaRPr lang="en-US" sz="1400" dirty="0"/>
          </a:p>
        </p:txBody>
      </p:sp>
      <p:sp>
        <p:nvSpPr>
          <p:cNvPr id="5" name="Text Placeholder 4">
            <a:extLst>
              <a:ext uri="{FF2B5EF4-FFF2-40B4-BE49-F238E27FC236}">
                <a16:creationId xmlns:a16="http://schemas.microsoft.com/office/drawing/2014/main" id="{8ED82558-67F4-825F-129E-E631CD96F160}"/>
              </a:ext>
            </a:extLst>
          </p:cNvPr>
          <p:cNvSpPr>
            <a:spLocks noGrp="1"/>
          </p:cNvSpPr>
          <p:nvPr>
            <p:ph type="body" sz="quarter" idx="3"/>
          </p:nvPr>
        </p:nvSpPr>
        <p:spPr/>
        <p:txBody>
          <a:bodyPr/>
          <a:lstStyle/>
          <a:p>
            <a:r>
              <a:rPr lang="nl-BE"/>
              <a:t>Con</a:t>
            </a:r>
            <a:endParaRPr lang="en-US"/>
          </a:p>
        </p:txBody>
      </p:sp>
      <p:sp>
        <p:nvSpPr>
          <p:cNvPr id="6" name="Content Placeholder 5">
            <a:extLst>
              <a:ext uri="{FF2B5EF4-FFF2-40B4-BE49-F238E27FC236}">
                <a16:creationId xmlns:a16="http://schemas.microsoft.com/office/drawing/2014/main" id="{D85AFB2E-EA53-1F62-5607-F44337EB360A}"/>
              </a:ext>
            </a:extLst>
          </p:cNvPr>
          <p:cNvSpPr>
            <a:spLocks noGrp="1"/>
          </p:cNvSpPr>
          <p:nvPr>
            <p:ph sz="quarter" idx="4"/>
          </p:nvPr>
        </p:nvSpPr>
        <p:spPr/>
        <p:txBody>
          <a:bodyPr/>
          <a:lstStyle/>
          <a:p>
            <a:pPr marL="342900" indent="-342900">
              <a:buFont typeface="Arial" panose="020B0604020202020204" pitchFamily="34" charset="0"/>
              <a:buChar char="•"/>
            </a:pPr>
            <a:r>
              <a:rPr lang="nl-BE" sz="1400" dirty="0"/>
              <a:t>We geven onszelf minder speelruimte. Alles wat we nu uitgeven kan later niet meer uitgegeven worden.</a:t>
            </a:r>
          </a:p>
          <a:p>
            <a:pPr marL="342900" indent="-342900">
              <a:buFont typeface="Arial" panose="020B0604020202020204" pitchFamily="34" charset="0"/>
              <a:buChar char="•"/>
            </a:pPr>
            <a:r>
              <a:rPr lang="nl-BE" sz="1400" dirty="0"/>
              <a:t>Liquiditeit voor 2025 en alle volgende jaren wordt nipter, maar zolang de overheid geen maanden achterloopt met subsidies blijft de liquiditeit OK.</a:t>
            </a:r>
          </a:p>
        </p:txBody>
      </p:sp>
    </p:spTree>
    <p:extLst>
      <p:ext uri="{BB962C8B-B14F-4D97-AF65-F5344CB8AC3E}">
        <p14:creationId xmlns:p14="http://schemas.microsoft.com/office/powerpoint/2010/main" val="203307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57C0-4812-3B49-3837-0D583BD77641}"/>
              </a:ext>
            </a:extLst>
          </p:cNvPr>
          <p:cNvSpPr>
            <a:spLocks noGrp="1"/>
          </p:cNvSpPr>
          <p:nvPr>
            <p:ph type="ctrTitle"/>
          </p:nvPr>
        </p:nvSpPr>
        <p:spPr>
          <a:xfrm>
            <a:off x="517870" y="978408"/>
            <a:ext cx="5667030" cy="5079492"/>
          </a:xfrm>
        </p:spPr>
        <p:txBody>
          <a:bodyPr/>
          <a:lstStyle/>
          <a:p>
            <a:r>
              <a:rPr lang="nl-BE"/>
              <a:t>Boekhoudposten</a:t>
            </a:r>
            <a:endParaRPr lang="en-US"/>
          </a:p>
        </p:txBody>
      </p:sp>
      <p:sp>
        <p:nvSpPr>
          <p:cNvPr id="3" name="Subtitle 2">
            <a:extLst>
              <a:ext uri="{FF2B5EF4-FFF2-40B4-BE49-F238E27FC236}">
                <a16:creationId xmlns:a16="http://schemas.microsoft.com/office/drawing/2014/main" id="{3DA513B1-1291-6778-6FC0-5118A485327D}"/>
              </a:ext>
            </a:extLst>
          </p:cNvPr>
          <p:cNvSpPr>
            <a:spLocks noGrp="1"/>
          </p:cNvSpPr>
          <p:nvPr>
            <p:ph type="subTitle" idx="1"/>
          </p:nvPr>
        </p:nvSpPr>
        <p:spPr/>
        <p:txBody>
          <a:bodyPr/>
          <a:lstStyle/>
          <a:p>
            <a:r>
              <a:rPr lang="nl-BE"/>
              <a:t>Resultaten en begroting</a:t>
            </a:r>
            <a:endParaRPr lang="en-US"/>
          </a:p>
        </p:txBody>
      </p:sp>
    </p:spTree>
    <p:extLst>
      <p:ext uri="{BB962C8B-B14F-4D97-AF65-F5344CB8AC3E}">
        <p14:creationId xmlns:p14="http://schemas.microsoft.com/office/powerpoint/2010/main" val="71761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1550-E00E-A4AA-4F27-10C32803E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08EAF-0456-D221-D26F-6658B0B1D77A}"/>
              </a:ext>
            </a:extLst>
          </p:cNvPr>
          <p:cNvSpPr>
            <a:spLocks noGrp="1"/>
          </p:cNvSpPr>
          <p:nvPr>
            <p:ph type="title"/>
          </p:nvPr>
        </p:nvSpPr>
        <p:spPr/>
        <p:txBody>
          <a:bodyPr/>
          <a:lstStyle/>
          <a:p>
            <a:r>
              <a:rPr lang="nl-BE"/>
              <a:t>Subsidies afdeling jeugd</a:t>
            </a:r>
            <a:endParaRPr lang="en-US"/>
          </a:p>
        </p:txBody>
      </p:sp>
      <p:sp>
        <p:nvSpPr>
          <p:cNvPr id="4" name="Text Placeholder 3">
            <a:extLst>
              <a:ext uri="{FF2B5EF4-FFF2-40B4-BE49-F238E27FC236}">
                <a16:creationId xmlns:a16="http://schemas.microsoft.com/office/drawing/2014/main" id="{205A0A69-3A02-6D8F-4A58-C9E8E083FE28}"/>
              </a:ext>
            </a:extLst>
          </p:cNvPr>
          <p:cNvSpPr>
            <a:spLocks noGrp="1"/>
          </p:cNvSpPr>
          <p:nvPr>
            <p:ph type="body" sz="half" idx="2"/>
          </p:nvPr>
        </p:nvSpPr>
        <p:spPr/>
        <p:txBody>
          <a:bodyPr>
            <a:normAutofit lnSpcReduction="10000"/>
          </a:bodyPr>
          <a:lstStyle/>
          <a:p>
            <a:r>
              <a:rPr lang="nl-BE" dirty="0"/>
              <a:t>Afdeling jeugd heeft </a:t>
            </a:r>
            <a:r>
              <a:rPr lang="nl-BE" dirty="0" err="1"/>
              <a:t>gedesindexeerd</a:t>
            </a:r>
            <a:r>
              <a:rPr lang="nl-BE" dirty="0"/>
              <a:t> waardoor we minder kregen dan oorspronkelijke voorzien</a:t>
            </a:r>
            <a:endParaRPr lang="en-US" dirty="0"/>
          </a:p>
          <a:p>
            <a:endParaRPr lang="en-US" dirty="0"/>
          </a:p>
          <a:p>
            <a:r>
              <a:rPr lang="en-US" dirty="0"/>
              <a:t>maar </a:t>
            </a:r>
            <a:r>
              <a:rPr lang="en-US" dirty="0" err="1"/>
              <a:t>hebben</a:t>
            </a:r>
            <a:r>
              <a:rPr lang="en-US" dirty="0"/>
              <a:t> </a:t>
            </a:r>
            <a:r>
              <a:rPr lang="en-US" dirty="0" err="1"/>
              <a:t>dit</a:t>
            </a:r>
            <a:r>
              <a:rPr lang="en-US" dirty="0"/>
              <a:t> </a:t>
            </a:r>
            <a:r>
              <a:rPr lang="en-US" dirty="0" err="1"/>
              <a:t>jaar</a:t>
            </a:r>
            <a:r>
              <a:rPr lang="en-US" dirty="0"/>
              <a:t> </a:t>
            </a:r>
            <a:r>
              <a:rPr lang="en-US" dirty="0" err="1"/>
              <a:t>weer</a:t>
            </a:r>
            <a:r>
              <a:rPr lang="en-US" dirty="0"/>
              <a:t> </a:t>
            </a:r>
            <a:r>
              <a:rPr lang="en-US" dirty="0" err="1"/>
              <a:t>flink</a:t>
            </a:r>
            <a:r>
              <a:rPr lang="en-US" dirty="0"/>
              <a:t> </a:t>
            </a:r>
            <a:r>
              <a:rPr lang="en-US" dirty="0" err="1"/>
              <a:t>geindexeerd</a:t>
            </a:r>
            <a:endParaRPr lang="nl-BE" dirty="0"/>
          </a:p>
        </p:txBody>
      </p:sp>
      <p:pic>
        <p:nvPicPr>
          <p:cNvPr id="14" name="Picture 13" descr="A graph with blue and orange lines&#10;&#10;Description automatically generated">
            <a:extLst>
              <a:ext uri="{FF2B5EF4-FFF2-40B4-BE49-F238E27FC236}">
                <a16:creationId xmlns:a16="http://schemas.microsoft.com/office/drawing/2014/main" id="{F3BF8D37-32FF-436C-7462-34BA0159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958" y="1479858"/>
            <a:ext cx="5852172" cy="4389129"/>
          </a:xfrm>
          <a:prstGeom prst="rect">
            <a:avLst/>
          </a:prstGeom>
        </p:spPr>
      </p:pic>
    </p:spTree>
    <p:extLst>
      <p:ext uri="{BB962C8B-B14F-4D97-AF65-F5344CB8AC3E}">
        <p14:creationId xmlns:p14="http://schemas.microsoft.com/office/powerpoint/2010/main" val="337997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595D-6AB8-5338-044C-D018C8737F4E}"/>
              </a:ext>
            </a:extLst>
          </p:cNvPr>
          <p:cNvSpPr>
            <a:spLocks noGrp="1"/>
          </p:cNvSpPr>
          <p:nvPr>
            <p:ph type="title"/>
          </p:nvPr>
        </p:nvSpPr>
        <p:spPr/>
        <p:txBody>
          <a:bodyPr/>
          <a:lstStyle/>
          <a:p>
            <a:r>
              <a:rPr lang="nl-BE"/>
              <a:t>VIA-subsidies</a:t>
            </a:r>
            <a:endParaRPr lang="en-US"/>
          </a:p>
        </p:txBody>
      </p:sp>
      <p:sp>
        <p:nvSpPr>
          <p:cNvPr id="4" name="Text Placeholder 3">
            <a:extLst>
              <a:ext uri="{FF2B5EF4-FFF2-40B4-BE49-F238E27FC236}">
                <a16:creationId xmlns:a16="http://schemas.microsoft.com/office/drawing/2014/main" id="{877A7E29-81C2-F8E4-7D6F-4586D26DBC34}"/>
              </a:ext>
            </a:extLst>
          </p:cNvPr>
          <p:cNvSpPr>
            <a:spLocks noGrp="1"/>
          </p:cNvSpPr>
          <p:nvPr>
            <p:ph type="body" sz="half" idx="2"/>
          </p:nvPr>
        </p:nvSpPr>
        <p:spPr/>
        <p:txBody>
          <a:bodyPr>
            <a:normAutofit lnSpcReduction="10000"/>
          </a:bodyPr>
          <a:lstStyle/>
          <a:p>
            <a:r>
              <a:rPr lang="nl-BE"/>
              <a:t>Te veel coronageld (-2700) gegeven in 2022, en dat hebben ze afgehouden van de subsidies 2023. </a:t>
            </a:r>
          </a:p>
          <a:p>
            <a:endParaRPr lang="nl-BE"/>
          </a:p>
          <a:p>
            <a:r>
              <a:rPr lang="nl-BE"/>
              <a:t>Ik verwacht op basis van hun communicatie een kleine recuperatie</a:t>
            </a:r>
            <a:endParaRPr lang="en-US"/>
          </a:p>
        </p:txBody>
      </p:sp>
      <p:pic>
        <p:nvPicPr>
          <p:cNvPr id="10" name="Picture 9" descr="A graph with blue and orange lines&#10;&#10;Description automatically generated">
            <a:extLst>
              <a:ext uri="{FF2B5EF4-FFF2-40B4-BE49-F238E27FC236}">
                <a16:creationId xmlns:a16="http://schemas.microsoft.com/office/drawing/2014/main" id="{91E9B1AF-1B12-BCE3-7488-0E2B6E510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134" y="1054484"/>
            <a:ext cx="5852172" cy="4389129"/>
          </a:xfrm>
          <a:prstGeom prst="rect">
            <a:avLst/>
          </a:prstGeom>
        </p:spPr>
      </p:pic>
    </p:spTree>
    <p:extLst>
      <p:ext uri="{BB962C8B-B14F-4D97-AF65-F5344CB8AC3E}">
        <p14:creationId xmlns:p14="http://schemas.microsoft.com/office/powerpoint/2010/main" val="209937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75D2-D792-C8B9-42B9-1E521BF77AF8}"/>
              </a:ext>
            </a:extLst>
          </p:cNvPr>
          <p:cNvSpPr>
            <a:spLocks noGrp="1"/>
          </p:cNvSpPr>
          <p:nvPr>
            <p:ph type="title"/>
          </p:nvPr>
        </p:nvSpPr>
        <p:spPr/>
        <p:txBody>
          <a:bodyPr/>
          <a:lstStyle/>
          <a:p>
            <a:r>
              <a:rPr lang="nl-BE"/>
              <a:t>Verhuur ruimtes</a:t>
            </a:r>
            <a:endParaRPr lang="en-US"/>
          </a:p>
        </p:txBody>
      </p:sp>
      <p:sp>
        <p:nvSpPr>
          <p:cNvPr id="4" name="Text Placeholder 3">
            <a:extLst>
              <a:ext uri="{FF2B5EF4-FFF2-40B4-BE49-F238E27FC236}">
                <a16:creationId xmlns:a16="http://schemas.microsoft.com/office/drawing/2014/main" id="{CA95148A-297D-340C-B811-2C75DAA5A599}"/>
              </a:ext>
            </a:extLst>
          </p:cNvPr>
          <p:cNvSpPr>
            <a:spLocks noGrp="1"/>
          </p:cNvSpPr>
          <p:nvPr>
            <p:ph type="body" sz="half" idx="2"/>
          </p:nvPr>
        </p:nvSpPr>
        <p:spPr/>
        <p:txBody>
          <a:bodyPr/>
          <a:lstStyle/>
          <a:p>
            <a:r>
              <a:rPr lang="nl-BE"/>
              <a:t>Inflatie nekte onze </a:t>
            </a:r>
            <a:r>
              <a:rPr lang="nl-BE" err="1"/>
              <a:t>verhuuropbrengtsen</a:t>
            </a:r>
            <a:r>
              <a:rPr lang="nl-BE"/>
              <a:t>.</a:t>
            </a:r>
          </a:p>
          <a:p>
            <a:r>
              <a:rPr lang="nl-BE"/>
              <a:t>Dit jaar indexeerden we onze huurprijzen weer dus ik verwacht in 2024 meer inkomsten</a:t>
            </a:r>
            <a:endParaRPr lang="en-US"/>
          </a:p>
        </p:txBody>
      </p:sp>
      <p:pic>
        <p:nvPicPr>
          <p:cNvPr id="10" name="Picture 9" descr="A graph with blue and orange lines&#10;&#10;Description automatically generated">
            <a:extLst>
              <a:ext uri="{FF2B5EF4-FFF2-40B4-BE49-F238E27FC236}">
                <a16:creationId xmlns:a16="http://schemas.microsoft.com/office/drawing/2014/main" id="{12D14E0B-78E5-BBDA-BC01-A52A43FB8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958" y="1054484"/>
            <a:ext cx="5852172" cy="4389129"/>
          </a:xfrm>
          <a:prstGeom prst="rect">
            <a:avLst/>
          </a:prstGeom>
        </p:spPr>
      </p:pic>
    </p:spTree>
    <p:extLst>
      <p:ext uri="{BB962C8B-B14F-4D97-AF65-F5344CB8AC3E}">
        <p14:creationId xmlns:p14="http://schemas.microsoft.com/office/powerpoint/2010/main" val="148348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7B09-7408-279C-72F1-B0753FF00B5C}"/>
              </a:ext>
            </a:extLst>
          </p:cNvPr>
          <p:cNvSpPr>
            <a:spLocks noGrp="1"/>
          </p:cNvSpPr>
          <p:nvPr>
            <p:ph type="title"/>
          </p:nvPr>
        </p:nvSpPr>
        <p:spPr/>
        <p:txBody>
          <a:bodyPr/>
          <a:lstStyle/>
          <a:p>
            <a:r>
              <a:rPr lang="nl-BE"/>
              <a:t>Financieel beleid</a:t>
            </a:r>
            <a:endParaRPr lang="en-US"/>
          </a:p>
        </p:txBody>
      </p:sp>
      <p:sp>
        <p:nvSpPr>
          <p:cNvPr id="4" name="Text Placeholder 3">
            <a:extLst>
              <a:ext uri="{FF2B5EF4-FFF2-40B4-BE49-F238E27FC236}">
                <a16:creationId xmlns:a16="http://schemas.microsoft.com/office/drawing/2014/main" id="{2FABA633-6BD0-50F5-660B-276E5E3FA19F}"/>
              </a:ext>
            </a:extLst>
          </p:cNvPr>
          <p:cNvSpPr>
            <a:spLocks noGrp="1"/>
          </p:cNvSpPr>
          <p:nvPr>
            <p:ph type="body" sz="half" idx="2"/>
          </p:nvPr>
        </p:nvSpPr>
        <p:spPr/>
        <p:txBody>
          <a:bodyPr/>
          <a:lstStyle/>
          <a:p>
            <a:r>
              <a:rPr lang="nl-BE"/>
              <a:t>Meer uitgegeven dan begroot, maar hopelijk valt de CVBA weg en dan wordt dit een pak goedkoper</a:t>
            </a:r>
          </a:p>
          <a:p>
            <a:endParaRPr lang="nl-BE"/>
          </a:p>
          <a:p>
            <a:r>
              <a:rPr lang="nl-BE"/>
              <a:t>Ook Bart zit hieronder</a:t>
            </a:r>
            <a:endParaRPr lang="en-US"/>
          </a:p>
        </p:txBody>
      </p:sp>
      <p:pic>
        <p:nvPicPr>
          <p:cNvPr id="8" name="Picture 7" descr="A graph with blue and orange lines&#10;&#10;Description automatically generated">
            <a:extLst>
              <a:ext uri="{FF2B5EF4-FFF2-40B4-BE49-F238E27FC236}">
                <a16:creationId xmlns:a16="http://schemas.microsoft.com/office/drawing/2014/main" id="{C00673E9-DBCF-A326-8D06-6D57D7C59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391" y="1578312"/>
            <a:ext cx="5852172" cy="4389129"/>
          </a:xfrm>
          <a:prstGeom prst="rect">
            <a:avLst/>
          </a:prstGeom>
        </p:spPr>
      </p:pic>
    </p:spTree>
    <p:extLst>
      <p:ext uri="{BB962C8B-B14F-4D97-AF65-F5344CB8AC3E}">
        <p14:creationId xmlns:p14="http://schemas.microsoft.com/office/powerpoint/2010/main" val="48835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BE45-2906-ED44-1617-620EDD6F29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83B84C-4710-4A2A-B25F-4E9E4CCA02AC}"/>
              </a:ext>
            </a:extLst>
          </p:cNvPr>
          <p:cNvSpPr>
            <a:spLocks noGrp="1"/>
          </p:cNvSpPr>
          <p:nvPr>
            <p:ph idx="1"/>
          </p:nvPr>
        </p:nvSpPr>
        <p:spPr>
          <a:xfrm>
            <a:off x="517869" y="1822450"/>
            <a:ext cx="11084517" cy="4057141"/>
          </a:xfrm>
        </p:spPr>
        <p:txBody>
          <a:bodyPr/>
          <a:lstStyle/>
          <a:p>
            <a:pPr marL="342900" indent="-342900">
              <a:buFont typeface="Arial" panose="020B0604020202020204" pitchFamily="34" charset="0"/>
              <a:buChar char="•"/>
            </a:pPr>
            <a:endParaRPr lang="nl-BE"/>
          </a:p>
        </p:txBody>
      </p:sp>
      <p:pic>
        <p:nvPicPr>
          <p:cNvPr id="5" name="Picture 4">
            <a:extLst>
              <a:ext uri="{FF2B5EF4-FFF2-40B4-BE49-F238E27FC236}">
                <a16:creationId xmlns:a16="http://schemas.microsoft.com/office/drawing/2014/main" id="{EA4750B4-D640-2579-01F0-10087576CC9B}"/>
              </a:ext>
            </a:extLst>
          </p:cNvPr>
          <p:cNvPicPr>
            <a:picLocks noChangeAspect="1"/>
          </p:cNvPicPr>
          <p:nvPr/>
        </p:nvPicPr>
        <p:blipFill>
          <a:blip r:embed="rId2"/>
          <a:stretch>
            <a:fillRect/>
          </a:stretch>
        </p:blipFill>
        <p:spPr>
          <a:xfrm>
            <a:off x="238865" y="509665"/>
            <a:ext cx="11714269" cy="4477273"/>
          </a:xfrm>
          <a:prstGeom prst="rect">
            <a:avLst/>
          </a:prstGeom>
        </p:spPr>
      </p:pic>
    </p:spTree>
    <p:extLst>
      <p:ext uri="{BB962C8B-B14F-4D97-AF65-F5344CB8AC3E}">
        <p14:creationId xmlns:p14="http://schemas.microsoft.com/office/powerpoint/2010/main" val="70278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1733-139B-2591-8872-1C5F6185E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C937-15B4-DBE0-1E50-DE9D7EFB1FF7}"/>
              </a:ext>
            </a:extLst>
          </p:cNvPr>
          <p:cNvSpPr>
            <a:spLocks noGrp="1"/>
          </p:cNvSpPr>
          <p:nvPr>
            <p:ph type="title"/>
          </p:nvPr>
        </p:nvSpPr>
        <p:spPr/>
        <p:txBody>
          <a:bodyPr/>
          <a:lstStyle/>
          <a:p>
            <a:r>
              <a:rPr lang="nl-BE"/>
              <a:t>lidgelden</a:t>
            </a:r>
            <a:endParaRPr lang="en-US"/>
          </a:p>
        </p:txBody>
      </p:sp>
      <p:sp>
        <p:nvSpPr>
          <p:cNvPr id="4" name="Text Placeholder 3">
            <a:extLst>
              <a:ext uri="{FF2B5EF4-FFF2-40B4-BE49-F238E27FC236}">
                <a16:creationId xmlns:a16="http://schemas.microsoft.com/office/drawing/2014/main" id="{825D607E-0ADB-7E14-5075-C22F386F516D}"/>
              </a:ext>
            </a:extLst>
          </p:cNvPr>
          <p:cNvSpPr>
            <a:spLocks noGrp="1"/>
          </p:cNvSpPr>
          <p:nvPr>
            <p:ph type="body" sz="half" idx="2"/>
          </p:nvPr>
        </p:nvSpPr>
        <p:spPr>
          <a:xfrm>
            <a:off x="517870" y="1905000"/>
            <a:ext cx="5020948" cy="3963987"/>
          </a:xfrm>
        </p:spPr>
        <p:txBody>
          <a:bodyPr>
            <a:normAutofit/>
          </a:bodyPr>
          <a:lstStyle/>
          <a:p>
            <a:r>
              <a:rPr lang="nl-BE"/>
              <a:t>Onze lidgelden zitten in dalende lijn. Dit komt vooral door de invoering van het sociaal tarief (en in beperktere mate door een dalend aantal leden?)</a:t>
            </a:r>
          </a:p>
          <a:p>
            <a:endParaRPr lang="nl-BE"/>
          </a:p>
          <a:p>
            <a:r>
              <a:rPr lang="nl-BE"/>
              <a:t>Lidgelden 2024 is voor 2/3</a:t>
            </a:r>
            <a:r>
              <a:rPr lang="nl-BE" baseline="30000"/>
              <a:t>e</a:t>
            </a:r>
            <a:r>
              <a:rPr lang="nl-BE"/>
              <a:t> lidgelden betaalt in 2023. (wegens afschrijvingen) Deze post is dus goed </a:t>
            </a:r>
            <a:r>
              <a:rPr lang="nl-BE" err="1"/>
              <a:t>vooorspelbaar</a:t>
            </a:r>
            <a:r>
              <a:rPr lang="nl-BE"/>
              <a:t>.</a:t>
            </a:r>
          </a:p>
        </p:txBody>
      </p:sp>
      <p:pic>
        <p:nvPicPr>
          <p:cNvPr id="5" name="Picture 4" descr="A graph with blue and orange lines&#10;&#10;Description automatically generated">
            <a:extLst>
              <a:ext uri="{FF2B5EF4-FFF2-40B4-BE49-F238E27FC236}">
                <a16:creationId xmlns:a16="http://schemas.microsoft.com/office/drawing/2014/main" id="{6BD63CA4-0C4C-AB7C-DE51-C0D394A2A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51666"/>
            <a:ext cx="5852172" cy="4389129"/>
          </a:xfrm>
          <a:prstGeom prst="rect">
            <a:avLst/>
          </a:prstGeom>
        </p:spPr>
      </p:pic>
    </p:spTree>
    <p:extLst>
      <p:ext uri="{BB962C8B-B14F-4D97-AF65-F5344CB8AC3E}">
        <p14:creationId xmlns:p14="http://schemas.microsoft.com/office/powerpoint/2010/main" val="1327287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AB160-A61E-7A9F-CB12-38C29E439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13CBE-488B-CB7E-51E8-B6A1325753ED}"/>
              </a:ext>
            </a:extLst>
          </p:cNvPr>
          <p:cNvSpPr>
            <a:spLocks noGrp="1"/>
          </p:cNvSpPr>
          <p:nvPr>
            <p:ph type="title"/>
          </p:nvPr>
        </p:nvSpPr>
        <p:spPr/>
        <p:txBody>
          <a:bodyPr/>
          <a:lstStyle/>
          <a:p>
            <a:r>
              <a:rPr lang="nl-BE"/>
              <a:t>afdrachten</a:t>
            </a:r>
            <a:endParaRPr lang="en-US"/>
          </a:p>
        </p:txBody>
      </p:sp>
      <p:sp>
        <p:nvSpPr>
          <p:cNvPr id="4" name="Text Placeholder 3">
            <a:extLst>
              <a:ext uri="{FF2B5EF4-FFF2-40B4-BE49-F238E27FC236}">
                <a16:creationId xmlns:a16="http://schemas.microsoft.com/office/drawing/2014/main" id="{225BF5E5-9211-EE94-FAC7-20B0E481325D}"/>
              </a:ext>
            </a:extLst>
          </p:cNvPr>
          <p:cNvSpPr>
            <a:spLocks noGrp="1"/>
          </p:cNvSpPr>
          <p:nvPr>
            <p:ph type="body" sz="half" idx="2"/>
          </p:nvPr>
        </p:nvSpPr>
        <p:spPr>
          <a:xfrm>
            <a:off x="517870" y="2698230"/>
            <a:ext cx="5020948" cy="3170757"/>
          </a:xfrm>
        </p:spPr>
        <p:txBody>
          <a:bodyPr>
            <a:normAutofit lnSpcReduction="10000"/>
          </a:bodyPr>
          <a:lstStyle/>
          <a:p>
            <a:r>
              <a:rPr lang="nl-BE"/>
              <a:t>De afdrachten lagen dit jaar uitzonderlijk hoog door een zomercongres-motie. </a:t>
            </a:r>
          </a:p>
          <a:p>
            <a:endParaRPr lang="nl-BE"/>
          </a:p>
          <a:p>
            <a:r>
              <a:rPr lang="nl-BE"/>
              <a:t>Ik begroot voor 2024 weer dezelfde kost als die van 2023, maar wil wel de afdelingssubsidiering wijzigen met een motie op zomercongres. </a:t>
            </a:r>
          </a:p>
        </p:txBody>
      </p:sp>
      <p:pic>
        <p:nvPicPr>
          <p:cNvPr id="5" name="Picture 4" descr="A graph with blue and orange lines&#10;&#10;Description automatically generated">
            <a:extLst>
              <a:ext uri="{FF2B5EF4-FFF2-40B4-BE49-F238E27FC236}">
                <a16:creationId xmlns:a16="http://schemas.microsoft.com/office/drawing/2014/main" id="{19BDB3D4-72A1-A0EA-6267-CEDA4998E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737" y="1054484"/>
            <a:ext cx="5852172" cy="4389129"/>
          </a:xfrm>
          <a:prstGeom prst="rect">
            <a:avLst/>
          </a:prstGeom>
        </p:spPr>
      </p:pic>
    </p:spTree>
    <p:extLst>
      <p:ext uri="{BB962C8B-B14F-4D97-AF65-F5344CB8AC3E}">
        <p14:creationId xmlns:p14="http://schemas.microsoft.com/office/powerpoint/2010/main" val="64092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399E-82AF-A1B4-0E91-0C3749474DA5}"/>
              </a:ext>
            </a:extLst>
          </p:cNvPr>
          <p:cNvSpPr>
            <a:spLocks noGrp="1"/>
          </p:cNvSpPr>
          <p:nvPr>
            <p:ph type="title"/>
          </p:nvPr>
        </p:nvSpPr>
        <p:spPr/>
        <p:txBody>
          <a:bodyPr/>
          <a:lstStyle/>
          <a:p>
            <a:r>
              <a:rPr lang="nl-BE"/>
              <a:t>verzekeringen</a:t>
            </a:r>
            <a:endParaRPr lang="en-US"/>
          </a:p>
        </p:txBody>
      </p:sp>
      <p:sp>
        <p:nvSpPr>
          <p:cNvPr id="4" name="Text Placeholder 3">
            <a:extLst>
              <a:ext uri="{FF2B5EF4-FFF2-40B4-BE49-F238E27FC236}">
                <a16:creationId xmlns:a16="http://schemas.microsoft.com/office/drawing/2014/main" id="{DDCD0F23-274F-0125-380A-3C6712C0B33C}"/>
              </a:ext>
            </a:extLst>
          </p:cNvPr>
          <p:cNvSpPr>
            <a:spLocks noGrp="1"/>
          </p:cNvSpPr>
          <p:nvPr>
            <p:ph type="body" sz="half" idx="2"/>
          </p:nvPr>
        </p:nvSpPr>
        <p:spPr>
          <a:xfrm>
            <a:off x="517870" y="2300990"/>
            <a:ext cx="5020948" cy="3567997"/>
          </a:xfrm>
        </p:spPr>
        <p:txBody>
          <a:bodyPr/>
          <a:lstStyle/>
          <a:p>
            <a:r>
              <a:rPr lang="nl-BE"/>
              <a:t>De verzekering elektronica heb ik uit de begroting gehaald want dat hebben we helemaal niet.</a:t>
            </a:r>
          </a:p>
        </p:txBody>
      </p:sp>
      <p:pic>
        <p:nvPicPr>
          <p:cNvPr id="10" name="Picture 9" descr="A graph with blue and orange lines&#10;&#10;Description automatically generated">
            <a:extLst>
              <a:ext uri="{FF2B5EF4-FFF2-40B4-BE49-F238E27FC236}">
                <a16:creationId xmlns:a16="http://schemas.microsoft.com/office/drawing/2014/main" id="{B0940597-439A-6225-AD3B-1D7275E37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580" y="1234435"/>
            <a:ext cx="5852172" cy="4389129"/>
          </a:xfrm>
          <a:prstGeom prst="rect">
            <a:avLst/>
          </a:prstGeom>
        </p:spPr>
      </p:pic>
    </p:spTree>
    <p:extLst>
      <p:ext uri="{BB962C8B-B14F-4D97-AF65-F5344CB8AC3E}">
        <p14:creationId xmlns:p14="http://schemas.microsoft.com/office/powerpoint/2010/main" val="260854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2ED6-E156-6FD2-13CB-BA59156FF37C}"/>
              </a:ext>
            </a:extLst>
          </p:cNvPr>
          <p:cNvSpPr>
            <a:spLocks noGrp="1"/>
          </p:cNvSpPr>
          <p:nvPr>
            <p:ph type="title"/>
          </p:nvPr>
        </p:nvSpPr>
        <p:spPr/>
        <p:txBody>
          <a:bodyPr/>
          <a:lstStyle/>
          <a:p>
            <a:r>
              <a:rPr lang="nl-BE"/>
              <a:t>Externe contacten</a:t>
            </a:r>
            <a:endParaRPr lang="en-US"/>
          </a:p>
        </p:txBody>
      </p:sp>
      <p:sp>
        <p:nvSpPr>
          <p:cNvPr id="4" name="Text Placeholder 3">
            <a:extLst>
              <a:ext uri="{FF2B5EF4-FFF2-40B4-BE49-F238E27FC236}">
                <a16:creationId xmlns:a16="http://schemas.microsoft.com/office/drawing/2014/main" id="{E215F693-929C-8ED4-0C42-9EE7562360CE}"/>
              </a:ext>
            </a:extLst>
          </p:cNvPr>
          <p:cNvSpPr>
            <a:spLocks noGrp="1"/>
          </p:cNvSpPr>
          <p:nvPr>
            <p:ph type="body" sz="half" idx="2"/>
          </p:nvPr>
        </p:nvSpPr>
        <p:spPr>
          <a:xfrm>
            <a:off x="427220" y="2136098"/>
            <a:ext cx="5111598" cy="3732890"/>
          </a:xfrm>
        </p:spPr>
        <p:txBody>
          <a:bodyPr>
            <a:normAutofit fontScale="92500" lnSpcReduction="20000"/>
          </a:bodyPr>
          <a:lstStyle/>
          <a:p>
            <a:r>
              <a:rPr lang="nl-BE" dirty="0"/>
              <a:t>We geven jaarlijks </a:t>
            </a:r>
            <a:r>
              <a:rPr lang="nl-BE" b="1" dirty="0"/>
              <a:t>500euro aan giften </a:t>
            </a:r>
            <a:r>
              <a:rPr lang="nl-BE" dirty="0"/>
              <a:t>voornamelijk voor </a:t>
            </a:r>
            <a:r>
              <a:rPr lang="nl-BE" b="1" dirty="0"/>
              <a:t>een plankind </a:t>
            </a:r>
            <a:r>
              <a:rPr lang="nl-BE" dirty="0"/>
              <a:t>van het personeel. Maar ook voor </a:t>
            </a:r>
            <a:r>
              <a:rPr lang="nl-BE" b="1" dirty="0"/>
              <a:t>een zeehond </a:t>
            </a:r>
            <a:r>
              <a:rPr lang="nl-BE" dirty="0"/>
              <a:t>die we adopteren van </a:t>
            </a:r>
            <a:r>
              <a:rPr lang="nl-BE" dirty="0" err="1"/>
              <a:t>sealife</a:t>
            </a:r>
            <a:r>
              <a:rPr lang="nl-BE" dirty="0"/>
              <a:t>.</a:t>
            </a:r>
          </a:p>
          <a:p>
            <a:endParaRPr lang="nl-BE" dirty="0"/>
          </a:p>
          <a:p>
            <a:r>
              <a:rPr lang="nl-BE" dirty="0"/>
              <a:t>We geven </a:t>
            </a:r>
            <a:r>
              <a:rPr lang="nl-BE" b="1" dirty="0"/>
              <a:t>2107,24 aan lidgelden. </a:t>
            </a:r>
            <a:r>
              <a:rPr lang="nl-BE" dirty="0"/>
              <a:t>Voor cambio, BBL, YEE,…</a:t>
            </a:r>
          </a:p>
          <a:p>
            <a:endParaRPr lang="nl-BE" dirty="0"/>
          </a:p>
          <a:p>
            <a:r>
              <a:rPr lang="nl-BE" dirty="0"/>
              <a:t>Die zijn nu ferm aan het indexeren, dus ik begroot 200euro meer voor deze post dan vorig jaar. </a:t>
            </a:r>
          </a:p>
        </p:txBody>
      </p:sp>
      <p:pic>
        <p:nvPicPr>
          <p:cNvPr id="14" name="Picture 13" descr="A graph with blue and orange lines&#10;&#10;Description automatically generated">
            <a:extLst>
              <a:ext uri="{FF2B5EF4-FFF2-40B4-BE49-F238E27FC236}">
                <a16:creationId xmlns:a16="http://schemas.microsoft.com/office/drawing/2014/main" id="{965F9F93-86F0-ADC1-E05B-45C350D9F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09386"/>
            <a:ext cx="5852172" cy="4389129"/>
          </a:xfrm>
          <a:prstGeom prst="rect">
            <a:avLst/>
          </a:prstGeom>
        </p:spPr>
      </p:pic>
    </p:spTree>
    <p:extLst>
      <p:ext uri="{BB962C8B-B14F-4D97-AF65-F5344CB8AC3E}">
        <p14:creationId xmlns:p14="http://schemas.microsoft.com/office/powerpoint/2010/main" val="412422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5132-FACF-79ED-6CF1-12B0E15F9282}"/>
              </a:ext>
            </a:extLst>
          </p:cNvPr>
          <p:cNvSpPr>
            <a:spLocks noGrp="1"/>
          </p:cNvSpPr>
          <p:nvPr>
            <p:ph type="title"/>
          </p:nvPr>
        </p:nvSpPr>
        <p:spPr/>
        <p:txBody>
          <a:bodyPr/>
          <a:lstStyle/>
          <a:p>
            <a:r>
              <a:rPr lang="nl-BE"/>
              <a:t>Ondersteuning afdelingen</a:t>
            </a:r>
            <a:endParaRPr lang="en-US"/>
          </a:p>
        </p:txBody>
      </p:sp>
      <p:sp>
        <p:nvSpPr>
          <p:cNvPr id="4" name="Text Placeholder 3">
            <a:extLst>
              <a:ext uri="{FF2B5EF4-FFF2-40B4-BE49-F238E27FC236}">
                <a16:creationId xmlns:a16="http://schemas.microsoft.com/office/drawing/2014/main" id="{F5E6A5FA-C91A-8EF3-4F31-0FE9C64FD1B5}"/>
              </a:ext>
            </a:extLst>
          </p:cNvPr>
          <p:cNvSpPr>
            <a:spLocks noGrp="1"/>
          </p:cNvSpPr>
          <p:nvPr>
            <p:ph type="body" sz="half" idx="2"/>
          </p:nvPr>
        </p:nvSpPr>
        <p:spPr>
          <a:xfrm>
            <a:off x="517870" y="2622550"/>
            <a:ext cx="5020948" cy="3246437"/>
          </a:xfrm>
        </p:spPr>
        <p:txBody>
          <a:bodyPr>
            <a:normAutofit fontScale="92500" lnSpcReduction="20000"/>
          </a:bodyPr>
          <a:lstStyle/>
          <a:p>
            <a:r>
              <a:rPr lang="nl-BE"/>
              <a:t>Sinds 2020 geven we extraatjes aan afdelingen die extra steun nodig hebben. Wat we hier op begroten MOETEN we uitgeven ook al is er geen nood aan dit geld bij afdelingen. </a:t>
            </a:r>
          </a:p>
          <a:p>
            <a:endParaRPr lang="nl-BE"/>
          </a:p>
          <a:p>
            <a:r>
              <a:rPr lang="nl-BE"/>
              <a:t>Ik doe hier begroot hier evenveel als vorig jaar. Afgezien van dat ik de </a:t>
            </a:r>
            <a:r>
              <a:rPr lang="nl-BE" err="1"/>
              <a:t>susbsidies</a:t>
            </a:r>
            <a:r>
              <a:rPr lang="nl-BE"/>
              <a:t> van afdeling </a:t>
            </a:r>
            <a:r>
              <a:rPr lang="nl-BE" err="1"/>
              <a:t>niger</a:t>
            </a:r>
            <a:r>
              <a:rPr lang="nl-BE"/>
              <a:t> hier als kost en uitgave geboekt heb. </a:t>
            </a:r>
          </a:p>
          <a:p>
            <a:endParaRPr lang="nl-BE"/>
          </a:p>
          <a:p>
            <a:endParaRPr lang="nl-BE"/>
          </a:p>
        </p:txBody>
      </p:sp>
      <p:pic>
        <p:nvPicPr>
          <p:cNvPr id="11" name="Picture 10" descr="A graph with blue and orange lines&#10;&#10;Description automatically generated">
            <a:extLst>
              <a:ext uri="{FF2B5EF4-FFF2-40B4-BE49-F238E27FC236}">
                <a16:creationId xmlns:a16="http://schemas.microsoft.com/office/drawing/2014/main" id="{B1AA7879-C909-5B27-08A7-BD6555E19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271" y="1107019"/>
            <a:ext cx="5852172" cy="4389129"/>
          </a:xfrm>
          <a:prstGeom prst="rect">
            <a:avLst/>
          </a:prstGeom>
        </p:spPr>
      </p:pic>
    </p:spTree>
    <p:extLst>
      <p:ext uri="{BB962C8B-B14F-4D97-AF65-F5344CB8AC3E}">
        <p14:creationId xmlns:p14="http://schemas.microsoft.com/office/powerpoint/2010/main" val="285509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62FF-5C6F-125A-946E-12B430B304D0}"/>
              </a:ext>
            </a:extLst>
          </p:cNvPr>
          <p:cNvSpPr>
            <a:spLocks noGrp="1"/>
          </p:cNvSpPr>
          <p:nvPr>
            <p:ph type="ctrTitle"/>
          </p:nvPr>
        </p:nvSpPr>
        <p:spPr/>
        <p:txBody>
          <a:bodyPr/>
          <a:lstStyle/>
          <a:p>
            <a:r>
              <a:rPr lang="nl-BE"/>
              <a:t>personeel</a:t>
            </a:r>
            <a:endParaRPr lang="en-US"/>
          </a:p>
        </p:txBody>
      </p:sp>
      <p:sp>
        <p:nvSpPr>
          <p:cNvPr id="3" name="Subtitle 2">
            <a:extLst>
              <a:ext uri="{FF2B5EF4-FFF2-40B4-BE49-F238E27FC236}">
                <a16:creationId xmlns:a16="http://schemas.microsoft.com/office/drawing/2014/main" id="{13F6EDA3-9553-427A-65FD-B0157959DDE4}"/>
              </a:ext>
            </a:extLst>
          </p:cNvPr>
          <p:cNvSpPr>
            <a:spLocks noGrp="1"/>
          </p:cNvSpPr>
          <p:nvPr>
            <p:ph type="subTitle" idx="1"/>
          </p:nvPr>
        </p:nvSpPr>
        <p:spPr/>
        <p:txBody>
          <a:bodyPr/>
          <a:lstStyle/>
          <a:p>
            <a:endParaRPr lang="en-US"/>
          </a:p>
        </p:txBody>
      </p:sp>
      <p:pic>
        <p:nvPicPr>
          <p:cNvPr id="4" name="Picture 3" descr="A blue and white logo&#10;&#10;Description automatically generated">
            <a:extLst>
              <a:ext uri="{FF2B5EF4-FFF2-40B4-BE49-F238E27FC236}">
                <a16:creationId xmlns:a16="http://schemas.microsoft.com/office/drawing/2014/main" id="{E46C33D4-C2BD-CBE8-1EEA-A5C3EB776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845" y="639762"/>
            <a:ext cx="5695483" cy="3602038"/>
          </a:xfrm>
          <a:prstGeom prst="rect">
            <a:avLst/>
          </a:prstGeom>
        </p:spPr>
      </p:pic>
    </p:spTree>
    <p:extLst>
      <p:ext uri="{BB962C8B-B14F-4D97-AF65-F5344CB8AC3E}">
        <p14:creationId xmlns:p14="http://schemas.microsoft.com/office/powerpoint/2010/main" val="187865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012B1-A808-5CB6-F7C1-912EBCAEA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16193-DBC0-5E1E-DEE8-0C9A13A86318}"/>
              </a:ext>
            </a:extLst>
          </p:cNvPr>
          <p:cNvSpPr>
            <a:spLocks noGrp="1"/>
          </p:cNvSpPr>
          <p:nvPr>
            <p:ph type="title"/>
          </p:nvPr>
        </p:nvSpPr>
        <p:spPr/>
        <p:txBody>
          <a:bodyPr/>
          <a:lstStyle/>
          <a:p>
            <a:r>
              <a:rPr lang="nl-BE"/>
              <a:t>Personeel: lonen</a:t>
            </a:r>
            <a:endParaRPr lang="en-US"/>
          </a:p>
        </p:txBody>
      </p:sp>
      <p:sp>
        <p:nvSpPr>
          <p:cNvPr id="4" name="Text Placeholder 3">
            <a:extLst>
              <a:ext uri="{FF2B5EF4-FFF2-40B4-BE49-F238E27FC236}">
                <a16:creationId xmlns:a16="http://schemas.microsoft.com/office/drawing/2014/main" id="{00B4A571-2242-FC76-2209-B5394C1F6A4D}"/>
              </a:ext>
            </a:extLst>
          </p:cNvPr>
          <p:cNvSpPr>
            <a:spLocks noGrp="1"/>
          </p:cNvSpPr>
          <p:nvPr>
            <p:ph type="body" sz="half" idx="2"/>
          </p:nvPr>
        </p:nvSpPr>
        <p:spPr>
          <a:xfrm>
            <a:off x="359391" y="2261150"/>
            <a:ext cx="5020948" cy="2528545"/>
          </a:xfrm>
        </p:spPr>
        <p:txBody>
          <a:bodyPr>
            <a:normAutofit lnSpcReduction="10000"/>
          </a:bodyPr>
          <a:lstStyle/>
          <a:p>
            <a:r>
              <a:rPr lang="nl-BE" dirty="0"/>
              <a:t>We hadden in 2023 uitzonderlijk veel subsidies (jobcreatie Rhys) daarom dat de kost even wat lager lag.</a:t>
            </a:r>
          </a:p>
          <a:p>
            <a:endParaRPr lang="nl-BE" dirty="0"/>
          </a:p>
          <a:p>
            <a:r>
              <a:rPr lang="nl-BE" dirty="0"/>
              <a:t>Dit jaar zal de </a:t>
            </a:r>
            <a:r>
              <a:rPr lang="nl-BE" dirty="0" err="1"/>
              <a:t>loonshoeveelheid</a:t>
            </a:r>
            <a:r>
              <a:rPr lang="nl-BE" dirty="0"/>
              <a:t> zeer groot zijn.</a:t>
            </a:r>
          </a:p>
        </p:txBody>
      </p:sp>
      <p:pic>
        <p:nvPicPr>
          <p:cNvPr id="8" name="Picture 7" descr="A graph with blue and orange lines&#10;&#10;Description automatically generated">
            <a:extLst>
              <a:ext uri="{FF2B5EF4-FFF2-40B4-BE49-F238E27FC236}">
                <a16:creationId xmlns:a16="http://schemas.microsoft.com/office/drawing/2014/main" id="{D32FCAC4-E770-3DFC-74DF-3E82D98A8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65" y="1086390"/>
            <a:ext cx="5852172" cy="4389129"/>
          </a:xfrm>
          <a:prstGeom prst="rect">
            <a:avLst/>
          </a:prstGeom>
        </p:spPr>
      </p:pic>
    </p:spTree>
    <p:extLst>
      <p:ext uri="{BB962C8B-B14F-4D97-AF65-F5344CB8AC3E}">
        <p14:creationId xmlns:p14="http://schemas.microsoft.com/office/powerpoint/2010/main" val="171606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504E-7815-91E1-97D6-DA4720F888DE}"/>
              </a:ext>
            </a:extLst>
          </p:cNvPr>
          <p:cNvSpPr>
            <a:spLocks noGrp="1"/>
          </p:cNvSpPr>
          <p:nvPr>
            <p:ph type="title"/>
          </p:nvPr>
        </p:nvSpPr>
        <p:spPr/>
        <p:txBody>
          <a:bodyPr/>
          <a:lstStyle/>
          <a:p>
            <a:r>
              <a:rPr lang="nl-BE"/>
              <a:t>Personeel: Lonen: resultaat</a:t>
            </a:r>
            <a:endParaRPr lang="en-US"/>
          </a:p>
        </p:txBody>
      </p:sp>
      <p:sp>
        <p:nvSpPr>
          <p:cNvPr id="3" name="Content Placeholder 2">
            <a:extLst>
              <a:ext uri="{FF2B5EF4-FFF2-40B4-BE49-F238E27FC236}">
                <a16:creationId xmlns:a16="http://schemas.microsoft.com/office/drawing/2014/main" id="{3D81C4BD-13EE-D256-C517-94407DCA3AAE}"/>
              </a:ext>
            </a:extLst>
          </p:cNvPr>
          <p:cNvSpPr>
            <a:spLocks noGrp="1"/>
          </p:cNvSpPr>
          <p:nvPr>
            <p:ph idx="1"/>
          </p:nvPr>
        </p:nvSpPr>
        <p:spPr>
          <a:xfrm>
            <a:off x="517870" y="1822451"/>
            <a:ext cx="11394730" cy="4000500"/>
          </a:xfrm>
        </p:spPr>
        <p:txBody>
          <a:bodyPr/>
          <a:lstStyle/>
          <a:p>
            <a:r>
              <a:rPr lang="nl-BE" dirty="0"/>
              <a:t>Enkele zaken waren onvoorzien in 2023</a:t>
            </a:r>
            <a:r>
              <a:rPr lang="en-US" dirty="0"/>
              <a:t>:</a:t>
            </a:r>
          </a:p>
          <a:p>
            <a:pPr marL="342900" indent="-342900">
              <a:buFont typeface="Arial" panose="020B0604020202020204" pitchFamily="34" charset="0"/>
              <a:buChar char="•"/>
            </a:pPr>
            <a:r>
              <a:rPr lang="en-US" dirty="0"/>
              <a:t>We </a:t>
            </a:r>
            <a:r>
              <a:rPr lang="en-US" dirty="0" err="1"/>
              <a:t>namen</a:t>
            </a:r>
            <a:r>
              <a:rPr lang="en-US" dirty="0"/>
              <a:t> Sarah M.  </a:t>
            </a:r>
            <a:r>
              <a:rPr lang="en-US" dirty="0" err="1"/>
              <a:t>aan</a:t>
            </a:r>
            <a:r>
              <a:rPr lang="en-US" dirty="0"/>
              <a:t> </a:t>
            </a:r>
            <a:r>
              <a:rPr lang="en-US" dirty="0">
                <a:solidFill>
                  <a:srgbClr val="C00000"/>
                </a:solidFill>
              </a:rPr>
              <a:t>(extra </a:t>
            </a:r>
            <a:r>
              <a:rPr lang="en-US" dirty="0" err="1">
                <a:solidFill>
                  <a:srgbClr val="C00000"/>
                </a:solidFill>
              </a:rPr>
              <a:t>kost</a:t>
            </a:r>
            <a:r>
              <a:rPr lang="en-US" dirty="0">
                <a:solidFill>
                  <a:srgbClr val="C00000"/>
                </a:solidFill>
              </a:rPr>
              <a:t>)</a:t>
            </a:r>
          </a:p>
          <a:p>
            <a:pPr marL="342900" indent="-342900">
              <a:buFont typeface="Arial" panose="020B0604020202020204" pitchFamily="34" charset="0"/>
              <a:buChar char="•"/>
            </a:pPr>
            <a:r>
              <a:rPr lang="en-US" dirty="0"/>
              <a:t>We </a:t>
            </a:r>
            <a:r>
              <a:rPr lang="en-US" dirty="0" err="1"/>
              <a:t>hadden</a:t>
            </a:r>
            <a:r>
              <a:rPr lang="en-US" dirty="0"/>
              <a:t> </a:t>
            </a:r>
            <a:r>
              <a:rPr lang="en-US" dirty="0" err="1"/>
              <a:t>langdurige</a:t>
            </a:r>
            <a:r>
              <a:rPr lang="en-US" dirty="0"/>
              <a:t> </a:t>
            </a:r>
            <a:r>
              <a:rPr lang="en-US" dirty="0" err="1"/>
              <a:t>afwezigheden</a:t>
            </a:r>
            <a:r>
              <a:rPr lang="en-US" dirty="0"/>
              <a:t> </a:t>
            </a:r>
            <a:r>
              <a:rPr lang="en-US" dirty="0" err="1"/>
              <a:t>binnen</a:t>
            </a:r>
            <a:r>
              <a:rPr lang="en-US" dirty="0"/>
              <a:t> het </a:t>
            </a:r>
            <a:r>
              <a:rPr lang="en-US" dirty="0" err="1"/>
              <a:t>personeelsteam</a:t>
            </a:r>
            <a:r>
              <a:rPr lang="en-US" dirty="0"/>
              <a:t> </a:t>
            </a:r>
            <a:r>
              <a:rPr lang="en-US" dirty="0">
                <a:solidFill>
                  <a:srgbClr val="00B050"/>
                </a:solidFill>
              </a:rPr>
              <a:t>(</a:t>
            </a:r>
            <a:r>
              <a:rPr lang="en-US" dirty="0" err="1">
                <a:solidFill>
                  <a:srgbClr val="00B050"/>
                </a:solidFill>
              </a:rPr>
              <a:t>besparend</a:t>
            </a:r>
            <a:r>
              <a:rPr lang="en-US" dirty="0">
                <a:solidFill>
                  <a:srgbClr val="00B050"/>
                </a:solidFill>
              </a:rPr>
              <a:t>)</a:t>
            </a:r>
          </a:p>
          <a:p>
            <a:pPr marL="342900" indent="-342900">
              <a:buFont typeface="Arial" panose="020B0604020202020204" pitchFamily="34" charset="0"/>
              <a:buChar char="•"/>
            </a:pPr>
            <a:r>
              <a:rPr lang="en-US" dirty="0"/>
              <a:t>We </a:t>
            </a:r>
            <a:r>
              <a:rPr lang="en-US" dirty="0" err="1"/>
              <a:t>liepen</a:t>
            </a:r>
            <a:r>
              <a:rPr lang="en-US" dirty="0"/>
              <a:t> </a:t>
            </a:r>
            <a:r>
              <a:rPr lang="en-US" dirty="0" err="1"/>
              <a:t>een</a:t>
            </a:r>
            <a:r>
              <a:rPr lang="en-US" dirty="0"/>
              <a:t> </a:t>
            </a:r>
            <a:r>
              <a:rPr lang="en-US" dirty="0" err="1"/>
              <a:t>deel</a:t>
            </a:r>
            <a:r>
              <a:rPr lang="en-US" dirty="0"/>
              <a:t> van Rhys (Financieel admin) </a:t>
            </a:r>
            <a:r>
              <a:rPr lang="en-US" dirty="0" err="1"/>
              <a:t>zijn</a:t>
            </a:r>
            <a:r>
              <a:rPr lang="en-US" dirty="0"/>
              <a:t> </a:t>
            </a:r>
            <a:r>
              <a:rPr lang="en-US" dirty="0" err="1"/>
              <a:t>jobcreatiesubsidie</a:t>
            </a:r>
            <a:r>
              <a:rPr lang="en-US" dirty="0"/>
              <a:t> mis </a:t>
            </a:r>
            <a:r>
              <a:rPr lang="en-US" dirty="0">
                <a:solidFill>
                  <a:srgbClr val="C00000"/>
                </a:solidFill>
              </a:rPr>
              <a:t>(extra </a:t>
            </a:r>
            <a:r>
              <a:rPr lang="en-US" dirty="0" err="1">
                <a:solidFill>
                  <a:srgbClr val="C00000"/>
                </a:solidFill>
              </a:rPr>
              <a:t>kost</a:t>
            </a:r>
            <a:r>
              <a:rPr lang="en-US" dirty="0">
                <a:solidFill>
                  <a:srgbClr val="C00000"/>
                </a:solidFill>
              </a:rPr>
              <a:t>)</a:t>
            </a:r>
          </a:p>
          <a:p>
            <a:pPr marL="342900" indent="-342900">
              <a:buFont typeface="Arial" panose="020B0604020202020204" pitchFamily="34" charset="0"/>
              <a:buChar char="•"/>
            </a:pPr>
            <a:r>
              <a:rPr lang="en-US" dirty="0"/>
              <a:t>We </a:t>
            </a:r>
            <a:r>
              <a:rPr lang="en-US" dirty="0" err="1"/>
              <a:t>hadden</a:t>
            </a:r>
            <a:r>
              <a:rPr lang="en-US" dirty="0"/>
              <a:t> minder </a:t>
            </a:r>
            <a:r>
              <a:rPr lang="en-US" dirty="0" err="1"/>
              <a:t>inflatie</a:t>
            </a:r>
            <a:r>
              <a:rPr lang="en-US" dirty="0"/>
              <a:t> </a:t>
            </a:r>
            <a:r>
              <a:rPr lang="en-US" dirty="0" err="1"/>
              <a:t>begroot</a:t>
            </a:r>
            <a:r>
              <a:rPr lang="en-US" dirty="0"/>
              <a:t> </a:t>
            </a:r>
            <a:r>
              <a:rPr lang="en-US" dirty="0">
                <a:solidFill>
                  <a:srgbClr val="C00000"/>
                </a:solidFill>
              </a:rPr>
              <a:t>(extra </a:t>
            </a:r>
            <a:r>
              <a:rPr lang="en-US" dirty="0" err="1">
                <a:solidFill>
                  <a:srgbClr val="C00000"/>
                </a:solidFill>
              </a:rPr>
              <a:t>kost</a:t>
            </a:r>
            <a:r>
              <a:rPr lang="en-US" dirty="0">
                <a:solidFill>
                  <a:srgbClr val="C00000"/>
                </a:solidFill>
              </a:rPr>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nl-BE" dirty="0"/>
          </a:p>
        </p:txBody>
      </p:sp>
    </p:spTree>
    <p:extLst>
      <p:ext uri="{BB962C8B-B14F-4D97-AF65-F5344CB8AC3E}">
        <p14:creationId xmlns:p14="http://schemas.microsoft.com/office/powerpoint/2010/main" val="149516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62A6-FB35-3279-0B01-7D8546CF8879}"/>
              </a:ext>
            </a:extLst>
          </p:cNvPr>
          <p:cNvSpPr>
            <a:spLocks noGrp="1"/>
          </p:cNvSpPr>
          <p:nvPr>
            <p:ph type="title"/>
          </p:nvPr>
        </p:nvSpPr>
        <p:spPr/>
        <p:txBody>
          <a:bodyPr/>
          <a:lstStyle/>
          <a:p>
            <a:r>
              <a:rPr lang="nl-BE"/>
              <a:t>De personeelsbegroting</a:t>
            </a:r>
            <a:endParaRPr lang="en-US"/>
          </a:p>
        </p:txBody>
      </p:sp>
      <p:sp>
        <p:nvSpPr>
          <p:cNvPr id="3" name="Content Placeholder 2">
            <a:extLst>
              <a:ext uri="{FF2B5EF4-FFF2-40B4-BE49-F238E27FC236}">
                <a16:creationId xmlns:a16="http://schemas.microsoft.com/office/drawing/2014/main" id="{6D9BA3DA-DD1A-1DF5-F644-A98AB8A7A7B8}"/>
              </a:ext>
            </a:extLst>
          </p:cNvPr>
          <p:cNvSpPr>
            <a:spLocks noGrp="1"/>
          </p:cNvSpPr>
          <p:nvPr>
            <p:ph idx="1"/>
          </p:nvPr>
        </p:nvSpPr>
        <p:spPr>
          <a:xfrm>
            <a:off x="517870" y="1822450"/>
            <a:ext cx="11147080" cy="4057650"/>
          </a:xfrm>
        </p:spPr>
        <p:txBody>
          <a:bodyPr/>
          <a:lstStyle/>
          <a:p>
            <a:r>
              <a:rPr lang="nl-BE" dirty="0"/>
              <a:t>Waarom is dit veel duurder dan vorig jaar?</a:t>
            </a:r>
          </a:p>
          <a:p>
            <a:pPr marL="342900" indent="-342900">
              <a:buFont typeface="Arial" panose="020B0604020202020204" pitchFamily="34" charset="0"/>
              <a:buChar char="•"/>
            </a:pPr>
            <a:r>
              <a:rPr lang="nl-BE" dirty="0"/>
              <a:t>We betaalden in februari bij benadering </a:t>
            </a:r>
            <a:r>
              <a:rPr lang="nl-BE" b="1" dirty="0"/>
              <a:t>15.000 euro aan een ontslagpremie</a:t>
            </a:r>
          </a:p>
          <a:p>
            <a:pPr marL="342900" indent="-342900">
              <a:buFont typeface="Arial" panose="020B0604020202020204" pitchFamily="34" charset="0"/>
              <a:buChar char="•"/>
            </a:pPr>
            <a:r>
              <a:rPr lang="nl-BE" dirty="0"/>
              <a:t>De lonen zijn gestegen door </a:t>
            </a:r>
            <a:r>
              <a:rPr lang="nl-BE" b="1" dirty="0"/>
              <a:t>inflatie</a:t>
            </a:r>
            <a:r>
              <a:rPr lang="nl-BE" dirty="0"/>
              <a:t> en zulle verder stijgen</a:t>
            </a:r>
          </a:p>
          <a:p>
            <a:pPr marL="342900" indent="-342900">
              <a:buFont typeface="Arial" panose="020B0604020202020204" pitchFamily="34" charset="0"/>
              <a:buChar char="•"/>
            </a:pPr>
            <a:r>
              <a:rPr lang="nl-BE" dirty="0"/>
              <a:t>Er is in tegenstelling tot vorig jaar </a:t>
            </a:r>
            <a:r>
              <a:rPr lang="nl-BE" b="1" dirty="0"/>
              <a:t>geen jobcreatiesubsidie </a:t>
            </a:r>
          </a:p>
          <a:p>
            <a:pPr marL="342900" indent="-342900">
              <a:buFont typeface="Arial" panose="020B0604020202020204" pitchFamily="34" charset="0"/>
              <a:buChar char="•"/>
            </a:pPr>
            <a:r>
              <a:rPr lang="nl-BE" dirty="0"/>
              <a:t>We namen in september 2023 een </a:t>
            </a:r>
            <a:r>
              <a:rPr lang="nl-BE" b="1" dirty="0"/>
              <a:t>extra personeelslid </a:t>
            </a:r>
            <a:r>
              <a:rPr lang="nl-BE" dirty="0"/>
              <a:t>aan (aan 1 dag per week)</a:t>
            </a:r>
          </a:p>
          <a:p>
            <a:r>
              <a:rPr lang="nl-BE" dirty="0"/>
              <a:t>MAAR</a:t>
            </a:r>
          </a:p>
          <a:p>
            <a:pPr marL="342900" indent="-342900">
              <a:buFont typeface="Arial" panose="020B0604020202020204" pitchFamily="34" charset="0"/>
              <a:buChar char="•"/>
            </a:pPr>
            <a:r>
              <a:rPr lang="nl-BE" dirty="0"/>
              <a:t>Er zijn enkele personeelsleden op </a:t>
            </a:r>
            <a:r>
              <a:rPr lang="nl-BE" b="1" dirty="0"/>
              <a:t>langdurig ziekteverlof </a:t>
            </a:r>
            <a:r>
              <a:rPr lang="nl-BE" dirty="0"/>
              <a:t>begin 2024, dat werkt besparend</a:t>
            </a:r>
          </a:p>
          <a:p>
            <a:endParaRPr lang="nl-BE" dirty="0"/>
          </a:p>
        </p:txBody>
      </p:sp>
      <p:sp>
        <p:nvSpPr>
          <p:cNvPr id="5" name="Rectangle 4">
            <a:extLst>
              <a:ext uri="{FF2B5EF4-FFF2-40B4-BE49-F238E27FC236}">
                <a16:creationId xmlns:a16="http://schemas.microsoft.com/office/drawing/2014/main" id="{CFB275CD-7617-F142-41F3-FF577C4868F6}"/>
              </a:ext>
            </a:extLst>
          </p:cNvPr>
          <p:cNvSpPr/>
          <p:nvPr/>
        </p:nvSpPr>
        <p:spPr>
          <a:xfrm>
            <a:off x="10204450" y="2374901"/>
            <a:ext cx="1733550" cy="654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9079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26F3E-B233-4935-C16C-CC171D574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80CD7-46CD-4677-CF48-AD4691C27429}"/>
              </a:ext>
            </a:extLst>
          </p:cNvPr>
          <p:cNvSpPr>
            <a:spLocks noGrp="1"/>
          </p:cNvSpPr>
          <p:nvPr>
            <p:ph type="title"/>
          </p:nvPr>
        </p:nvSpPr>
        <p:spPr/>
        <p:txBody>
          <a:bodyPr/>
          <a:lstStyle/>
          <a:p>
            <a:r>
              <a:rPr lang="nl-BE"/>
              <a:t>Personeel:</a:t>
            </a:r>
            <a:br>
              <a:rPr lang="nl-BE"/>
            </a:br>
            <a:r>
              <a:rPr lang="nl-BE"/>
              <a:t>vorming</a:t>
            </a:r>
            <a:endParaRPr lang="en-US"/>
          </a:p>
        </p:txBody>
      </p:sp>
      <p:sp>
        <p:nvSpPr>
          <p:cNvPr id="4" name="Text Placeholder 3">
            <a:extLst>
              <a:ext uri="{FF2B5EF4-FFF2-40B4-BE49-F238E27FC236}">
                <a16:creationId xmlns:a16="http://schemas.microsoft.com/office/drawing/2014/main" id="{6C7CA093-4047-2F62-1E93-516EDB05627D}"/>
              </a:ext>
            </a:extLst>
          </p:cNvPr>
          <p:cNvSpPr>
            <a:spLocks noGrp="1"/>
          </p:cNvSpPr>
          <p:nvPr>
            <p:ph type="body" sz="half" idx="2"/>
          </p:nvPr>
        </p:nvSpPr>
        <p:spPr>
          <a:xfrm>
            <a:off x="517870" y="2794000"/>
            <a:ext cx="5020948" cy="3074987"/>
          </a:xfrm>
        </p:spPr>
        <p:txBody>
          <a:bodyPr>
            <a:normAutofit fontScale="77500" lnSpcReduction="20000"/>
          </a:bodyPr>
          <a:lstStyle/>
          <a:p>
            <a:r>
              <a:rPr lang="nl-BE" dirty="0"/>
              <a:t>Momenteel zou er 150euro per persoon aan vormingen mogen gedaan worden.</a:t>
            </a:r>
          </a:p>
          <a:p>
            <a:endParaRPr lang="nl-BE" dirty="0"/>
          </a:p>
          <a:p>
            <a:r>
              <a:rPr lang="nl-BE" dirty="0"/>
              <a:t>In de praktijk heb ik hun toestemming gegeven om buiten begroting te gaan en meer vormingen te doen. Zeker voor nieuw personeel.</a:t>
            </a:r>
          </a:p>
          <a:p>
            <a:endParaRPr lang="nl-BE" dirty="0"/>
          </a:p>
          <a:p>
            <a:r>
              <a:rPr lang="nl-BE" dirty="0"/>
              <a:t>Voor dit jaar </a:t>
            </a:r>
            <a:r>
              <a:rPr lang="nl-BE" dirty="0" err="1"/>
              <a:t>begroote</a:t>
            </a:r>
            <a:r>
              <a:rPr lang="nl-BE" dirty="0"/>
              <a:t> ik in totaal meer kosten op deze post om personeel te vrijwaren.</a:t>
            </a:r>
          </a:p>
          <a:p>
            <a:endParaRPr lang="nl-BE" dirty="0"/>
          </a:p>
          <a:p>
            <a:endParaRPr lang="nl-BE" dirty="0"/>
          </a:p>
        </p:txBody>
      </p:sp>
      <p:pic>
        <p:nvPicPr>
          <p:cNvPr id="7" name="Picture 6" descr="A graph with blue and orange lines&#10;&#10;Description automatically generated">
            <a:extLst>
              <a:ext uri="{FF2B5EF4-FFF2-40B4-BE49-F238E27FC236}">
                <a16:creationId xmlns:a16="http://schemas.microsoft.com/office/drawing/2014/main" id="{D77BD8AD-1E09-3BE8-DF99-32DE680C7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266" y="1041817"/>
            <a:ext cx="6269864" cy="4702398"/>
          </a:xfrm>
          <a:prstGeom prst="rect">
            <a:avLst/>
          </a:prstGeom>
        </p:spPr>
      </p:pic>
    </p:spTree>
    <p:extLst>
      <p:ext uri="{BB962C8B-B14F-4D97-AF65-F5344CB8AC3E}">
        <p14:creationId xmlns:p14="http://schemas.microsoft.com/office/powerpoint/2010/main" val="239895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26D14-73CB-46CC-86C6-1463AF71F3E4}"/>
              </a:ext>
            </a:extLst>
          </p:cNvPr>
          <p:cNvSpPr>
            <a:spLocks noGrp="1"/>
          </p:cNvSpPr>
          <p:nvPr>
            <p:ph type="title"/>
          </p:nvPr>
        </p:nvSpPr>
        <p:spPr>
          <a:xfrm>
            <a:off x="760504" y="419421"/>
            <a:ext cx="11160710" cy="889159"/>
          </a:xfrm>
        </p:spPr>
        <p:txBody>
          <a:bodyPr>
            <a:normAutofit/>
          </a:bodyPr>
          <a:lstStyle/>
          <a:p>
            <a:r>
              <a:rPr lang="nl-NL" dirty="0">
                <a:solidFill>
                  <a:srgbClr val="7BB586"/>
                </a:solidFill>
                <a:latin typeface="HVD Comic Serif Pro" panose="02000506000000020004" pitchFamily="2" charset="77"/>
                <a:cs typeface="Calibri Light"/>
              </a:rPr>
              <a:t>Afschrijvingen</a:t>
            </a:r>
            <a:endParaRPr lang="nl-NL" dirty="0">
              <a:solidFill>
                <a:srgbClr val="7BB586"/>
              </a:solidFill>
              <a:latin typeface="HVD Comic Serif Pro" panose="02000506000000020004" pitchFamily="2" charset="77"/>
            </a:endParaRPr>
          </a:p>
        </p:txBody>
      </p:sp>
      <p:sp>
        <p:nvSpPr>
          <p:cNvPr id="3" name="Tijdelijke aanduiding voor inhoud 2">
            <a:extLst>
              <a:ext uri="{FF2B5EF4-FFF2-40B4-BE49-F238E27FC236}">
                <a16:creationId xmlns:a16="http://schemas.microsoft.com/office/drawing/2014/main" id="{BF612B19-4A5D-4EF7-9832-D586375829E3}"/>
              </a:ext>
            </a:extLst>
          </p:cNvPr>
          <p:cNvSpPr>
            <a:spLocks noGrp="1"/>
          </p:cNvSpPr>
          <p:nvPr>
            <p:ph idx="1"/>
          </p:nvPr>
        </p:nvSpPr>
        <p:spPr>
          <a:xfrm>
            <a:off x="673395" y="1308580"/>
            <a:ext cx="11160711" cy="5400545"/>
          </a:xfrm>
        </p:spPr>
        <p:txBody>
          <a:bodyPr vert="horz" lIns="91440" tIns="45720" rIns="91440" bIns="45720" rtlCol="0" anchor="t">
            <a:normAutofit/>
          </a:bodyPr>
          <a:lstStyle/>
          <a:p>
            <a:pPr algn="l" rtl="0" fontAlgn="base">
              <a:buFont typeface="Arial" panose="020B0604020202020204" pitchFamily="34" charset="0"/>
              <a:buChar char="•"/>
            </a:pPr>
            <a:r>
              <a:rPr lang="nl-NL" b="0" i="0" u="none" strike="noStrike">
                <a:solidFill>
                  <a:srgbClr val="191B0E"/>
                </a:solidFill>
                <a:effectLst/>
                <a:latin typeface="Aleo" panose="020F0502020204030203" pitchFamily="34" charset="0"/>
              </a:rPr>
              <a:t>Bij grote uitgaven (of inkomsten), kunnen we dit afschrijven over meerdere jaren</a:t>
            </a:r>
          </a:p>
          <a:p>
            <a:pPr algn="l" rtl="0" fontAlgn="base">
              <a:buFont typeface="Arial" panose="020B0604020202020204" pitchFamily="34" charset="0"/>
              <a:buChar char="•"/>
            </a:pPr>
            <a:r>
              <a:rPr lang="nl-NL" b="0" i="0">
                <a:solidFill>
                  <a:srgbClr val="191B0E"/>
                </a:solidFill>
                <a:effectLst/>
                <a:latin typeface="Aleo" panose="020F0502020204030203" pitchFamily="34" charset="0"/>
              </a:rPr>
              <a:t>We betalen/krijgen het dus wel in één keer, maar nemen het op in meerdere porties in de boekhouding</a:t>
            </a:r>
          </a:p>
          <a:p>
            <a:pPr algn="l" rtl="0" fontAlgn="base">
              <a:buFont typeface="Arial" panose="020B0604020202020204" pitchFamily="34" charset="0"/>
              <a:buChar char="•"/>
            </a:pPr>
            <a:r>
              <a:rPr lang="nl-NL">
                <a:solidFill>
                  <a:srgbClr val="191B0E"/>
                </a:solidFill>
                <a:latin typeface="Aleo" panose="020F0502020204030203" pitchFamily="34" charset="0"/>
              </a:rPr>
              <a:t>Dit zorgt voor een verschil tussen ‘de theorie’ en ‘de praktijk’</a:t>
            </a:r>
          </a:p>
          <a:p>
            <a:pPr algn="l" rtl="0" fontAlgn="base">
              <a:buFont typeface="Arial" panose="020B0604020202020204" pitchFamily="34" charset="0"/>
              <a:buChar char="•"/>
            </a:pPr>
            <a:r>
              <a:rPr lang="nl-NL" b="0" i="0">
                <a:solidFill>
                  <a:srgbClr val="191B0E"/>
                </a:solidFill>
                <a:effectLst/>
                <a:latin typeface="Aleo" panose="020F0502020204030203" pitchFamily="34" charset="0"/>
              </a:rPr>
              <a:t>Bv.: website kostte 112.000 euro</a:t>
            </a:r>
          </a:p>
          <a:p>
            <a:pPr lvl="1" fontAlgn="base"/>
            <a:r>
              <a:rPr lang="nl-NL">
                <a:solidFill>
                  <a:srgbClr val="191B0E"/>
                </a:solidFill>
                <a:latin typeface="Aleo" panose="020F0502020204030203" pitchFamily="34" charset="0"/>
              </a:rPr>
              <a:t>We betaalden dit in twee keer</a:t>
            </a:r>
          </a:p>
          <a:p>
            <a:pPr lvl="1" fontAlgn="base"/>
            <a:r>
              <a:rPr lang="nl-NL" b="0" i="0">
                <a:solidFill>
                  <a:srgbClr val="191B0E"/>
                </a:solidFill>
                <a:effectLst/>
                <a:latin typeface="Aleo" panose="020F0502020204030203" pitchFamily="34" charset="0"/>
              </a:rPr>
              <a:t>Is afgeschreven over vijf jaar</a:t>
            </a:r>
          </a:p>
          <a:p>
            <a:pPr lvl="1" fontAlgn="base"/>
            <a:r>
              <a:rPr lang="nl-NL">
                <a:solidFill>
                  <a:srgbClr val="191B0E"/>
                </a:solidFill>
                <a:latin typeface="Aleo" panose="020F0502020204030203" pitchFamily="34" charset="0"/>
              </a:rPr>
              <a:t>Dus elk jaar ca. 30.000 euro in de boekhouding, maar wel al betaald</a:t>
            </a:r>
          </a:p>
          <a:p>
            <a:pPr lvl="1" fontAlgn="base"/>
            <a:endParaRPr lang="nl-NL" b="0" i="0">
              <a:solidFill>
                <a:srgbClr val="191B0E"/>
              </a:solidFill>
              <a:effectLst/>
              <a:latin typeface="Aleo" panose="020F0502020204030203" pitchFamily="34" charset="0"/>
            </a:endParaRPr>
          </a:p>
          <a:p>
            <a:pPr fontAlgn="base"/>
            <a:r>
              <a:rPr lang="nl-NL">
                <a:solidFill>
                  <a:srgbClr val="191B0E"/>
                </a:solidFill>
                <a:latin typeface="Aleo" panose="020F0502020204030203" pitchFamily="34" charset="0"/>
              </a:rPr>
              <a:t>Andere lopende afschrijvingen: verbouwing, tenten, laptops…</a:t>
            </a:r>
            <a:endParaRPr lang="nl-NL">
              <a:latin typeface="Aleo" panose="020F0502020204030203" pitchFamily="34" charset="77"/>
              <a:cs typeface="Calibri"/>
            </a:endParaRPr>
          </a:p>
        </p:txBody>
      </p:sp>
      <p:sp>
        <p:nvSpPr>
          <p:cNvPr id="4" name="Rechthoek 3">
            <a:extLst>
              <a:ext uri="{FF2B5EF4-FFF2-40B4-BE49-F238E27FC236}">
                <a16:creationId xmlns:a16="http://schemas.microsoft.com/office/drawing/2014/main" id="{82F1A284-DB96-3F49-B056-88B9DFE588B3}"/>
              </a:ext>
            </a:extLst>
          </p:cNvPr>
          <p:cNvSpPr/>
          <p:nvPr/>
        </p:nvSpPr>
        <p:spPr>
          <a:xfrm>
            <a:off x="0" y="6104964"/>
            <a:ext cx="12192000" cy="753035"/>
          </a:xfrm>
          <a:prstGeom prst="rect">
            <a:avLst/>
          </a:prstGeom>
          <a:solidFill>
            <a:srgbClr val="7BB586"/>
          </a:solidFill>
          <a:ln>
            <a:solidFill>
              <a:srgbClr val="7BB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E8D196BC-0D7A-9049-B1CF-C38A29EC6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3141" y="6080600"/>
            <a:ext cx="1178859" cy="831188"/>
          </a:xfrm>
          <a:prstGeom prst="rect">
            <a:avLst/>
          </a:prstGeom>
        </p:spPr>
      </p:pic>
    </p:spTree>
    <p:extLst>
      <p:ext uri="{BB962C8B-B14F-4D97-AF65-F5344CB8AC3E}">
        <p14:creationId xmlns:p14="http://schemas.microsoft.com/office/powerpoint/2010/main" val="3965178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B2390-77C2-227B-9EFE-DFF6FBE40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AC2C8-F793-38CD-FB17-AAEDB93AEC9E}"/>
              </a:ext>
            </a:extLst>
          </p:cNvPr>
          <p:cNvSpPr>
            <a:spLocks noGrp="1"/>
          </p:cNvSpPr>
          <p:nvPr>
            <p:ph type="title"/>
          </p:nvPr>
        </p:nvSpPr>
        <p:spPr/>
        <p:txBody>
          <a:bodyPr/>
          <a:lstStyle/>
          <a:p>
            <a:r>
              <a:rPr lang="nl-BE"/>
              <a:t>Waardering personeel</a:t>
            </a:r>
            <a:endParaRPr lang="en-US"/>
          </a:p>
        </p:txBody>
      </p:sp>
      <p:sp>
        <p:nvSpPr>
          <p:cNvPr id="4" name="Text Placeholder 3">
            <a:extLst>
              <a:ext uri="{FF2B5EF4-FFF2-40B4-BE49-F238E27FC236}">
                <a16:creationId xmlns:a16="http://schemas.microsoft.com/office/drawing/2014/main" id="{C3B51C7D-C05A-8F3D-50CF-B63E1F14E1C5}"/>
              </a:ext>
            </a:extLst>
          </p:cNvPr>
          <p:cNvSpPr>
            <a:spLocks noGrp="1"/>
          </p:cNvSpPr>
          <p:nvPr>
            <p:ph type="body" sz="half" idx="2"/>
          </p:nvPr>
        </p:nvSpPr>
        <p:spPr/>
        <p:txBody>
          <a:bodyPr>
            <a:normAutofit/>
          </a:bodyPr>
          <a:lstStyle/>
          <a:p>
            <a:r>
              <a:rPr lang="nl-BE"/>
              <a:t>200 euro begroot extra kosten begroot omdat we gemiddeld genomen meer uitgeven</a:t>
            </a:r>
          </a:p>
        </p:txBody>
      </p:sp>
      <p:pic>
        <p:nvPicPr>
          <p:cNvPr id="5" name="Picture 4" descr="A graph with blue and orange lines&#10;&#10;Description automatically generated">
            <a:extLst>
              <a:ext uri="{FF2B5EF4-FFF2-40B4-BE49-F238E27FC236}">
                <a16:creationId xmlns:a16="http://schemas.microsoft.com/office/drawing/2014/main" id="{66348610-D25C-8F67-DA92-A9EF0512B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045" y="1234435"/>
            <a:ext cx="5852172" cy="4389129"/>
          </a:xfrm>
          <a:prstGeom prst="rect">
            <a:avLst/>
          </a:prstGeom>
        </p:spPr>
      </p:pic>
    </p:spTree>
    <p:extLst>
      <p:ext uri="{BB962C8B-B14F-4D97-AF65-F5344CB8AC3E}">
        <p14:creationId xmlns:p14="http://schemas.microsoft.com/office/powerpoint/2010/main" val="3985121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9143-F85E-FBE7-F95B-E4AA3639F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6EDDE-9702-F9F1-44CF-56BB597D8ECF}"/>
              </a:ext>
            </a:extLst>
          </p:cNvPr>
          <p:cNvSpPr>
            <a:spLocks noGrp="1"/>
          </p:cNvSpPr>
          <p:nvPr>
            <p:ph type="title"/>
          </p:nvPr>
        </p:nvSpPr>
        <p:spPr/>
        <p:txBody>
          <a:bodyPr/>
          <a:lstStyle/>
          <a:p>
            <a:r>
              <a:rPr lang="nl-BE"/>
              <a:t>Personeel: andere</a:t>
            </a:r>
            <a:endParaRPr lang="en-US"/>
          </a:p>
        </p:txBody>
      </p:sp>
      <p:sp>
        <p:nvSpPr>
          <p:cNvPr id="4" name="Text Placeholder 3">
            <a:extLst>
              <a:ext uri="{FF2B5EF4-FFF2-40B4-BE49-F238E27FC236}">
                <a16:creationId xmlns:a16="http://schemas.microsoft.com/office/drawing/2014/main" id="{6790E3CD-F95C-E341-C299-C9FA73BD8E08}"/>
              </a:ext>
            </a:extLst>
          </p:cNvPr>
          <p:cNvSpPr>
            <a:spLocks noGrp="1"/>
          </p:cNvSpPr>
          <p:nvPr>
            <p:ph type="body" sz="half" idx="2"/>
          </p:nvPr>
        </p:nvSpPr>
        <p:spPr>
          <a:xfrm>
            <a:off x="607811" y="2575944"/>
            <a:ext cx="5020948" cy="2528545"/>
          </a:xfrm>
        </p:spPr>
        <p:txBody>
          <a:bodyPr>
            <a:normAutofit/>
          </a:bodyPr>
          <a:lstStyle/>
          <a:p>
            <a:r>
              <a:rPr lang="nl-BE" dirty="0"/>
              <a:t>Een externe consultancy die de organisatie van ons personeelsteam doorlicht.</a:t>
            </a:r>
          </a:p>
        </p:txBody>
      </p:sp>
      <p:pic>
        <p:nvPicPr>
          <p:cNvPr id="5" name="Picture 4" descr="A graph with blue and orange lines&#10;&#10;Description automatically generated">
            <a:extLst>
              <a:ext uri="{FF2B5EF4-FFF2-40B4-BE49-F238E27FC236}">
                <a16:creationId xmlns:a16="http://schemas.microsoft.com/office/drawing/2014/main" id="{68ED694F-17F9-F09B-4545-2F4E5D01A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878" y="978408"/>
            <a:ext cx="5852172" cy="4389129"/>
          </a:xfrm>
          <a:prstGeom prst="rect">
            <a:avLst/>
          </a:prstGeom>
        </p:spPr>
      </p:pic>
    </p:spTree>
    <p:extLst>
      <p:ext uri="{BB962C8B-B14F-4D97-AF65-F5344CB8AC3E}">
        <p14:creationId xmlns:p14="http://schemas.microsoft.com/office/powerpoint/2010/main" val="3459589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119E-A014-60C3-8549-373298097CD5}"/>
              </a:ext>
            </a:extLst>
          </p:cNvPr>
          <p:cNvSpPr>
            <a:spLocks noGrp="1"/>
          </p:cNvSpPr>
          <p:nvPr>
            <p:ph type="ctrTitle"/>
          </p:nvPr>
        </p:nvSpPr>
        <p:spPr/>
        <p:txBody>
          <a:bodyPr/>
          <a:lstStyle/>
          <a:p>
            <a:r>
              <a:rPr lang="nl-BE"/>
              <a:t>Werking secretariaat</a:t>
            </a:r>
            <a:endParaRPr lang="en-US"/>
          </a:p>
        </p:txBody>
      </p:sp>
      <p:sp>
        <p:nvSpPr>
          <p:cNvPr id="3" name="Subtitle 2">
            <a:extLst>
              <a:ext uri="{FF2B5EF4-FFF2-40B4-BE49-F238E27FC236}">
                <a16:creationId xmlns:a16="http://schemas.microsoft.com/office/drawing/2014/main" id="{129EDBD6-26CF-DDF7-3E5F-AC0E6E9A3355}"/>
              </a:ext>
            </a:extLst>
          </p:cNvPr>
          <p:cNvSpPr>
            <a:spLocks noGrp="1"/>
          </p:cNvSpPr>
          <p:nvPr>
            <p:ph type="subTitle" idx="1"/>
          </p:nvPr>
        </p:nvSpPr>
        <p:spPr/>
        <p:txBody>
          <a:bodyPr/>
          <a:lstStyle/>
          <a:p>
            <a:endParaRPr lang="en-US"/>
          </a:p>
        </p:txBody>
      </p:sp>
      <p:pic>
        <p:nvPicPr>
          <p:cNvPr id="5" name="Picture 4" descr="A spool of copper wire&#10;&#10;Description automatically generated">
            <a:extLst>
              <a:ext uri="{FF2B5EF4-FFF2-40B4-BE49-F238E27FC236}">
                <a16:creationId xmlns:a16="http://schemas.microsoft.com/office/drawing/2014/main" id="{BBF94EBB-098A-E173-F523-10F6ED084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300" y="393700"/>
            <a:ext cx="4775200" cy="4775200"/>
          </a:xfrm>
          <a:prstGeom prst="rect">
            <a:avLst/>
          </a:prstGeom>
        </p:spPr>
      </p:pic>
    </p:spTree>
    <p:extLst>
      <p:ext uri="{BB962C8B-B14F-4D97-AF65-F5344CB8AC3E}">
        <p14:creationId xmlns:p14="http://schemas.microsoft.com/office/powerpoint/2010/main" val="27549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FD0AE-4019-2FFF-04D7-EE1B6A947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7F15C-5A15-5A82-B594-76DEF6E1133D}"/>
              </a:ext>
            </a:extLst>
          </p:cNvPr>
          <p:cNvSpPr>
            <a:spLocks noGrp="1"/>
          </p:cNvSpPr>
          <p:nvPr>
            <p:ph type="title"/>
          </p:nvPr>
        </p:nvSpPr>
        <p:spPr/>
        <p:txBody>
          <a:bodyPr/>
          <a:lstStyle/>
          <a:p>
            <a:r>
              <a:rPr lang="nl-BE"/>
              <a:t>Huur en erfpacht</a:t>
            </a:r>
            <a:endParaRPr lang="en-US"/>
          </a:p>
        </p:txBody>
      </p:sp>
      <p:sp>
        <p:nvSpPr>
          <p:cNvPr id="4" name="Text Placeholder 3">
            <a:extLst>
              <a:ext uri="{FF2B5EF4-FFF2-40B4-BE49-F238E27FC236}">
                <a16:creationId xmlns:a16="http://schemas.microsoft.com/office/drawing/2014/main" id="{9E46D42D-2113-989F-B478-D138DFB73121}"/>
              </a:ext>
            </a:extLst>
          </p:cNvPr>
          <p:cNvSpPr>
            <a:spLocks noGrp="1"/>
          </p:cNvSpPr>
          <p:nvPr>
            <p:ph type="body" sz="half" idx="2"/>
          </p:nvPr>
        </p:nvSpPr>
        <p:spPr>
          <a:xfrm>
            <a:off x="517870" y="2774950"/>
            <a:ext cx="5020948" cy="3094037"/>
          </a:xfrm>
        </p:spPr>
        <p:txBody>
          <a:bodyPr lIns="91440" tIns="45720" rIns="91440" bIns="45720" anchor="t">
            <a:normAutofit/>
          </a:bodyPr>
          <a:lstStyle/>
          <a:p>
            <a:r>
              <a:rPr lang="nl-BE" dirty="0"/>
              <a:t>Hieronder zit de huur die wij betalen aan de CVBA. En belastingen op het gebouw.</a:t>
            </a:r>
          </a:p>
          <a:p>
            <a:endParaRPr lang="nl-BE" dirty="0"/>
          </a:p>
          <a:p>
            <a:r>
              <a:rPr lang="nl-BE" dirty="0"/>
              <a:t>Hopelijk gaat de CVBA weg en ik verwacht dat de overheid ons 3500 belastingen terug gaat betalen.</a:t>
            </a:r>
          </a:p>
        </p:txBody>
      </p:sp>
      <p:pic>
        <p:nvPicPr>
          <p:cNvPr id="3" name="Picture 2" descr="Afbeelding met Lettertype, handschrift, schets, typografie&#10;&#10;Automatisch gegenereerde beschrijving">
            <a:extLst>
              <a:ext uri="{FF2B5EF4-FFF2-40B4-BE49-F238E27FC236}">
                <a16:creationId xmlns:a16="http://schemas.microsoft.com/office/drawing/2014/main" id="{E2374BC1-581F-4E82-822C-442B83A4A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933" y="242415"/>
            <a:ext cx="2916766" cy="1825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aph with blue and orange lines&#10;&#10;Description automatically generated">
            <a:extLst>
              <a:ext uri="{FF2B5EF4-FFF2-40B4-BE49-F238E27FC236}">
                <a16:creationId xmlns:a16="http://schemas.microsoft.com/office/drawing/2014/main" id="{A1B8CDE0-2BD9-80E1-E102-61A0F0958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663" y="2055222"/>
            <a:ext cx="5303526" cy="3977645"/>
          </a:xfrm>
          <a:prstGeom prst="rect">
            <a:avLst/>
          </a:prstGeom>
        </p:spPr>
      </p:pic>
    </p:spTree>
    <p:extLst>
      <p:ext uri="{BB962C8B-B14F-4D97-AF65-F5344CB8AC3E}">
        <p14:creationId xmlns:p14="http://schemas.microsoft.com/office/powerpoint/2010/main" val="643233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28D7F-B013-EE15-1AFB-96ED6CA11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CAD9D-963D-2017-252C-6AD052AE7391}"/>
              </a:ext>
            </a:extLst>
          </p:cNvPr>
          <p:cNvSpPr>
            <a:spLocks noGrp="1"/>
          </p:cNvSpPr>
          <p:nvPr>
            <p:ph type="title"/>
          </p:nvPr>
        </p:nvSpPr>
        <p:spPr/>
        <p:txBody>
          <a:bodyPr/>
          <a:lstStyle/>
          <a:p>
            <a:r>
              <a:rPr lang="nl-BE"/>
              <a:t>onderhoud</a:t>
            </a:r>
            <a:endParaRPr lang="en-US"/>
          </a:p>
        </p:txBody>
      </p:sp>
      <p:sp>
        <p:nvSpPr>
          <p:cNvPr id="4" name="Text Placeholder 3">
            <a:extLst>
              <a:ext uri="{FF2B5EF4-FFF2-40B4-BE49-F238E27FC236}">
                <a16:creationId xmlns:a16="http://schemas.microsoft.com/office/drawing/2014/main" id="{0136098F-F03A-C2B1-369A-CD85217805D9}"/>
              </a:ext>
            </a:extLst>
          </p:cNvPr>
          <p:cNvSpPr>
            <a:spLocks noGrp="1"/>
          </p:cNvSpPr>
          <p:nvPr>
            <p:ph type="body" sz="half" idx="2"/>
          </p:nvPr>
        </p:nvSpPr>
        <p:spPr>
          <a:xfrm>
            <a:off x="517870" y="2641600"/>
            <a:ext cx="5020948" cy="3227387"/>
          </a:xfrm>
        </p:spPr>
        <p:txBody>
          <a:bodyPr>
            <a:normAutofit lnSpcReduction="10000"/>
          </a:bodyPr>
          <a:lstStyle/>
          <a:p>
            <a:r>
              <a:rPr lang="nl-BE" dirty="0"/>
              <a:t>Moeilijk te schatten hoeveel we zullen moeten/willen uitgeven aan onderhoud:</a:t>
            </a:r>
          </a:p>
          <a:p>
            <a:endParaRPr lang="nl-BE" dirty="0"/>
          </a:p>
          <a:p>
            <a:pPr marL="342900" indent="-342900">
              <a:buFont typeface="Arial" panose="020B0604020202020204" pitchFamily="34" charset="0"/>
              <a:buChar char="•"/>
            </a:pPr>
            <a:r>
              <a:rPr lang="nl-BE" dirty="0"/>
              <a:t>Ronny zit hieronder</a:t>
            </a:r>
          </a:p>
          <a:p>
            <a:pPr marL="342900" indent="-342900">
              <a:buFont typeface="Arial" panose="020B0604020202020204" pitchFamily="34" charset="0"/>
              <a:buChar char="•"/>
            </a:pPr>
            <a:r>
              <a:rPr lang="nl-BE" dirty="0"/>
              <a:t>+/-800euro afschrijvingen</a:t>
            </a:r>
          </a:p>
          <a:p>
            <a:pPr marL="342900" indent="-342900">
              <a:buFont typeface="Arial" panose="020B0604020202020204" pitchFamily="34" charset="0"/>
              <a:buChar char="•"/>
            </a:pPr>
            <a:r>
              <a:rPr lang="nl-BE" dirty="0"/>
              <a:t>Ramenwasser</a:t>
            </a:r>
          </a:p>
          <a:p>
            <a:pPr marL="342900" indent="-342900">
              <a:buFont typeface="Arial" panose="020B0604020202020204" pitchFamily="34" charset="0"/>
              <a:buChar char="•"/>
            </a:pPr>
            <a:r>
              <a:rPr lang="nl-BE" dirty="0"/>
              <a:t>…</a:t>
            </a:r>
          </a:p>
        </p:txBody>
      </p:sp>
      <p:pic>
        <p:nvPicPr>
          <p:cNvPr id="5" name="Picture 4" descr="A graph with blue and orange lines&#10;&#10;Description automatically generated">
            <a:extLst>
              <a:ext uri="{FF2B5EF4-FFF2-40B4-BE49-F238E27FC236}">
                <a16:creationId xmlns:a16="http://schemas.microsoft.com/office/drawing/2014/main" id="{DCF28095-F72F-7631-7288-864A0D357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364" y="1348735"/>
            <a:ext cx="5852172" cy="4389129"/>
          </a:xfrm>
          <a:prstGeom prst="rect">
            <a:avLst/>
          </a:prstGeom>
        </p:spPr>
      </p:pic>
    </p:spTree>
    <p:extLst>
      <p:ext uri="{BB962C8B-B14F-4D97-AF65-F5344CB8AC3E}">
        <p14:creationId xmlns:p14="http://schemas.microsoft.com/office/powerpoint/2010/main" val="314262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346F3-26EC-218E-965D-3A4128600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0587F-B442-951F-E68A-0AED5C8CECB5}"/>
              </a:ext>
            </a:extLst>
          </p:cNvPr>
          <p:cNvSpPr>
            <a:spLocks noGrp="1"/>
          </p:cNvSpPr>
          <p:nvPr>
            <p:ph type="title"/>
          </p:nvPr>
        </p:nvSpPr>
        <p:spPr/>
        <p:txBody>
          <a:bodyPr/>
          <a:lstStyle/>
          <a:p>
            <a:r>
              <a:rPr lang="nl-BE"/>
              <a:t>EGW</a:t>
            </a:r>
            <a:endParaRPr lang="en-US"/>
          </a:p>
        </p:txBody>
      </p:sp>
      <p:sp>
        <p:nvSpPr>
          <p:cNvPr id="4" name="Text Placeholder 3">
            <a:extLst>
              <a:ext uri="{FF2B5EF4-FFF2-40B4-BE49-F238E27FC236}">
                <a16:creationId xmlns:a16="http://schemas.microsoft.com/office/drawing/2014/main" id="{2563B36C-EB68-B0E9-F60C-CF7DD82A3D3C}"/>
              </a:ext>
            </a:extLst>
          </p:cNvPr>
          <p:cNvSpPr>
            <a:spLocks noGrp="1"/>
          </p:cNvSpPr>
          <p:nvPr>
            <p:ph type="body" sz="half" idx="2"/>
          </p:nvPr>
        </p:nvSpPr>
        <p:spPr/>
        <p:txBody>
          <a:bodyPr>
            <a:normAutofit/>
          </a:bodyPr>
          <a:lstStyle/>
          <a:p>
            <a:r>
              <a:rPr lang="nl-BE" dirty="0"/>
              <a:t>Goed veel subsidies voor binnengehaald in 2023</a:t>
            </a:r>
          </a:p>
          <a:p>
            <a:endParaRPr lang="nl-BE" dirty="0"/>
          </a:p>
          <a:p>
            <a:r>
              <a:rPr lang="nl-BE" dirty="0"/>
              <a:t>Verwacht ik niet opnieuw in 2024</a:t>
            </a:r>
          </a:p>
        </p:txBody>
      </p:sp>
      <p:pic>
        <p:nvPicPr>
          <p:cNvPr id="5" name="Picture 4" descr="A graph with blue and orange lines&#10;&#10;Description automatically generated">
            <a:extLst>
              <a:ext uri="{FF2B5EF4-FFF2-40B4-BE49-F238E27FC236}">
                <a16:creationId xmlns:a16="http://schemas.microsoft.com/office/drawing/2014/main" id="{88CE0DC7-D3E2-00A8-C923-2BC53AB39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914" y="1145877"/>
            <a:ext cx="5852172" cy="4389129"/>
          </a:xfrm>
          <a:prstGeom prst="rect">
            <a:avLst/>
          </a:prstGeom>
        </p:spPr>
      </p:pic>
    </p:spTree>
    <p:extLst>
      <p:ext uri="{BB962C8B-B14F-4D97-AF65-F5344CB8AC3E}">
        <p14:creationId xmlns:p14="http://schemas.microsoft.com/office/powerpoint/2010/main" val="3520522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B202-BF4C-63E1-3B83-3C74BBF17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3F3AE-C896-42F0-B424-3CA6C03C4975}"/>
              </a:ext>
            </a:extLst>
          </p:cNvPr>
          <p:cNvSpPr>
            <a:spLocks noGrp="1"/>
          </p:cNvSpPr>
          <p:nvPr>
            <p:ph type="title"/>
          </p:nvPr>
        </p:nvSpPr>
        <p:spPr/>
        <p:txBody>
          <a:bodyPr/>
          <a:lstStyle/>
          <a:p>
            <a:r>
              <a:rPr lang="nl-BE"/>
              <a:t>postzegels</a:t>
            </a:r>
            <a:endParaRPr lang="en-US"/>
          </a:p>
        </p:txBody>
      </p:sp>
      <p:sp>
        <p:nvSpPr>
          <p:cNvPr id="4" name="Text Placeholder 3">
            <a:extLst>
              <a:ext uri="{FF2B5EF4-FFF2-40B4-BE49-F238E27FC236}">
                <a16:creationId xmlns:a16="http://schemas.microsoft.com/office/drawing/2014/main" id="{8C812F4B-5C72-2E2A-2239-6EAE88DE3461}"/>
              </a:ext>
            </a:extLst>
          </p:cNvPr>
          <p:cNvSpPr>
            <a:spLocks noGrp="1"/>
          </p:cNvSpPr>
          <p:nvPr>
            <p:ph type="body" sz="half" idx="2"/>
          </p:nvPr>
        </p:nvSpPr>
        <p:spPr/>
        <p:txBody>
          <a:bodyPr>
            <a:normAutofit/>
          </a:bodyPr>
          <a:lstStyle/>
          <a:p>
            <a:r>
              <a:rPr lang="nl-BE"/>
              <a:t>De trend volgend begroot. We versturen steeds minder post (bv. lidkaarten).</a:t>
            </a:r>
          </a:p>
        </p:txBody>
      </p:sp>
      <p:pic>
        <p:nvPicPr>
          <p:cNvPr id="5" name="Picture 4" descr="A graph with blue and orange lines&#10;&#10;Description automatically generated">
            <a:extLst>
              <a:ext uri="{FF2B5EF4-FFF2-40B4-BE49-F238E27FC236}">
                <a16:creationId xmlns:a16="http://schemas.microsoft.com/office/drawing/2014/main" id="{4E497710-4CD1-C8E7-F40C-5742CC0B7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114" y="1145877"/>
            <a:ext cx="5852172" cy="4389129"/>
          </a:xfrm>
          <a:prstGeom prst="rect">
            <a:avLst/>
          </a:prstGeom>
        </p:spPr>
      </p:pic>
    </p:spTree>
    <p:extLst>
      <p:ext uri="{BB962C8B-B14F-4D97-AF65-F5344CB8AC3E}">
        <p14:creationId xmlns:p14="http://schemas.microsoft.com/office/powerpoint/2010/main" val="3796305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DAB6-0DEE-31A1-29BD-112763D73DC0}"/>
              </a:ext>
            </a:extLst>
          </p:cNvPr>
          <p:cNvSpPr>
            <a:spLocks noGrp="1"/>
          </p:cNvSpPr>
          <p:nvPr>
            <p:ph type="ctrTitle"/>
          </p:nvPr>
        </p:nvSpPr>
        <p:spPr/>
        <p:txBody>
          <a:bodyPr/>
          <a:lstStyle/>
          <a:p>
            <a:r>
              <a:rPr lang="nl-BE"/>
              <a:t>Bestuur</a:t>
            </a:r>
            <a:endParaRPr lang="en-US"/>
          </a:p>
        </p:txBody>
      </p:sp>
      <p:sp>
        <p:nvSpPr>
          <p:cNvPr id="3" name="Subtitle 2">
            <a:extLst>
              <a:ext uri="{FF2B5EF4-FFF2-40B4-BE49-F238E27FC236}">
                <a16:creationId xmlns:a16="http://schemas.microsoft.com/office/drawing/2014/main" id="{094ACDC7-A522-5AAA-487C-D6597F558DD8}"/>
              </a:ext>
            </a:extLst>
          </p:cNvPr>
          <p:cNvSpPr>
            <a:spLocks noGrp="1"/>
          </p:cNvSpPr>
          <p:nvPr>
            <p:ph type="subTitle" idx="1"/>
          </p:nvPr>
        </p:nvSpPr>
        <p:spPr/>
        <p:txBody>
          <a:bodyPr/>
          <a:lstStyle/>
          <a:p>
            <a:endParaRPr lang="en-US"/>
          </a:p>
        </p:txBody>
      </p:sp>
      <p:pic>
        <p:nvPicPr>
          <p:cNvPr id="5" name="Picture 4" descr="A black and white logo&#10;&#10;Description automatically generated">
            <a:extLst>
              <a:ext uri="{FF2B5EF4-FFF2-40B4-BE49-F238E27FC236}">
                <a16:creationId xmlns:a16="http://schemas.microsoft.com/office/drawing/2014/main" id="{91864F4F-0268-9136-65C3-6A406CDB2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0" y="-646616"/>
            <a:ext cx="6699250" cy="6699250"/>
          </a:xfrm>
          <a:prstGeom prst="rect">
            <a:avLst/>
          </a:prstGeom>
        </p:spPr>
      </p:pic>
    </p:spTree>
    <p:extLst>
      <p:ext uri="{BB962C8B-B14F-4D97-AF65-F5344CB8AC3E}">
        <p14:creationId xmlns:p14="http://schemas.microsoft.com/office/powerpoint/2010/main" val="2085178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8CD9-8DD0-333D-D821-5504FF320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0496B-A6EA-A45C-4BEB-CC7CBAF4A37F}"/>
              </a:ext>
            </a:extLst>
          </p:cNvPr>
          <p:cNvSpPr>
            <a:spLocks noGrp="1"/>
          </p:cNvSpPr>
          <p:nvPr>
            <p:ph type="title"/>
          </p:nvPr>
        </p:nvSpPr>
        <p:spPr>
          <a:xfrm>
            <a:off x="517870" y="978408"/>
            <a:ext cx="5781330" cy="2291842"/>
          </a:xfrm>
        </p:spPr>
        <p:txBody>
          <a:bodyPr/>
          <a:lstStyle/>
          <a:p>
            <a:r>
              <a:rPr lang="nl-BE"/>
              <a:t>Kerntaken bestuur</a:t>
            </a:r>
            <a:endParaRPr lang="en-US"/>
          </a:p>
        </p:txBody>
      </p:sp>
      <p:sp>
        <p:nvSpPr>
          <p:cNvPr id="4" name="Text Placeholder 3">
            <a:extLst>
              <a:ext uri="{FF2B5EF4-FFF2-40B4-BE49-F238E27FC236}">
                <a16:creationId xmlns:a16="http://schemas.microsoft.com/office/drawing/2014/main" id="{6C9B7164-A854-2DCE-225C-95159F3E8F44}"/>
              </a:ext>
            </a:extLst>
          </p:cNvPr>
          <p:cNvSpPr>
            <a:spLocks noGrp="1"/>
          </p:cNvSpPr>
          <p:nvPr>
            <p:ph type="body" sz="half" idx="2"/>
          </p:nvPr>
        </p:nvSpPr>
        <p:spPr>
          <a:xfrm>
            <a:off x="619470" y="2344679"/>
            <a:ext cx="4703094" cy="2557521"/>
          </a:xfrm>
        </p:spPr>
        <p:txBody>
          <a:bodyPr>
            <a:normAutofit fontScale="70000" lnSpcReduction="20000"/>
          </a:bodyPr>
          <a:lstStyle/>
          <a:p>
            <a:r>
              <a:rPr lang="nl-BE"/>
              <a:t>Werking</a:t>
            </a:r>
          </a:p>
          <a:p>
            <a:pPr marL="342900" indent="-342900">
              <a:buFont typeface="Arial" panose="020B0604020202020204" pitchFamily="34" charset="0"/>
              <a:buChar char="•"/>
            </a:pPr>
            <a:r>
              <a:rPr lang="nl-BE"/>
              <a:t>AV</a:t>
            </a:r>
          </a:p>
          <a:p>
            <a:pPr marL="342900" indent="-342900">
              <a:buFont typeface="Arial" panose="020B0604020202020204" pitchFamily="34" charset="0"/>
              <a:buChar char="•"/>
            </a:pPr>
            <a:r>
              <a:rPr lang="nl-BE"/>
              <a:t>MO</a:t>
            </a:r>
          </a:p>
          <a:p>
            <a:pPr marL="342900" indent="-342900">
              <a:buFont typeface="Arial" panose="020B0604020202020204" pitchFamily="34" charset="0"/>
              <a:buChar char="•"/>
            </a:pPr>
            <a:r>
              <a:rPr lang="nl-BE"/>
              <a:t>DPB</a:t>
            </a:r>
          </a:p>
          <a:p>
            <a:pPr marL="342900" indent="-342900">
              <a:buFont typeface="Arial" panose="020B0604020202020204" pitchFamily="34" charset="0"/>
              <a:buChar char="•"/>
            </a:pPr>
            <a:r>
              <a:rPr lang="nl-BE"/>
              <a:t>Bestuur</a:t>
            </a:r>
          </a:p>
          <a:p>
            <a:pPr marL="342900" indent="-342900">
              <a:buFont typeface="Arial" panose="020B0604020202020204" pitchFamily="34" charset="0"/>
              <a:buChar char="•"/>
            </a:pPr>
            <a:r>
              <a:rPr lang="nl-BE"/>
              <a:t>HB (875 =&gt; 400) op bespaard wegens het HB-weekend dat doorgaans niet doorgaat of weinig kost</a:t>
            </a:r>
          </a:p>
        </p:txBody>
      </p:sp>
      <p:pic>
        <p:nvPicPr>
          <p:cNvPr id="7" name="Picture 6" descr="A graph with blue and orange lines&#10;&#10;Description automatically generated">
            <a:extLst>
              <a:ext uri="{FF2B5EF4-FFF2-40B4-BE49-F238E27FC236}">
                <a16:creationId xmlns:a16="http://schemas.microsoft.com/office/drawing/2014/main" id="{C6D9D891-A9EA-50CA-DECC-33840E1DC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64" y="1234435"/>
            <a:ext cx="5852172" cy="4389129"/>
          </a:xfrm>
          <a:prstGeom prst="rect">
            <a:avLst/>
          </a:prstGeom>
        </p:spPr>
      </p:pic>
    </p:spTree>
    <p:extLst>
      <p:ext uri="{BB962C8B-B14F-4D97-AF65-F5344CB8AC3E}">
        <p14:creationId xmlns:p14="http://schemas.microsoft.com/office/powerpoint/2010/main" val="3852405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5E5DB-BB35-2F66-98BD-DB3278AF4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71E9E-EE9B-B26C-78B1-6648C1FABF63}"/>
              </a:ext>
            </a:extLst>
          </p:cNvPr>
          <p:cNvSpPr>
            <a:spLocks noGrp="1"/>
          </p:cNvSpPr>
          <p:nvPr>
            <p:ph type="title"/>
          </p:nvPr>
        </p:nvSpPr>
        <p:spPr/>
        <p:txBody>
          <a:bodyPr/>
          <a:lstStyle/>
          <a:p>
            <a:r>
              <a:rPr lang="nl-BE"/>
              <a:t>Bestuur: projectwerking</a:t>
            </a:r>
            <a:endParaRPr lang="en-US"/>
          </a:p>
        </p:txBody>
      </p:sp>
      <p:sp>
        <p:nvSpPr>
          <p:cNvPr id="4" name="Text Placeholder 3">
            <a:extLst>
              <a:ext uri="{FF2B5EF4-FFF2-40B4-BE49-F238E27FC236}">
                <a16:creationId xmlns:a16="http://schemas.microsoft.com/office/drawing/2014/main" id="{28D0B791-C64A-7FE0-FB6A-F0E9C2D3B19A}"/>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nl-BE" dirty="0" err="1"/>
              <a:t>Soseco</a:t>
            </a:r>
            <a:r>
              <a:rPr lang="nl-BE" dirty="0"/>
              <a:t> OUT =&gt; beleidsnota IN</a:t>
            </a:r>
          </a:p>
          <a:p>
            <a:pPr marL="342900" indent="-342900">
              <a:buFont typeface="Arial" panose="020B0604020202020204" pitchFamily="34" charset="0"/>
              <a:buChar char="•"/>
            </a:pPr>
            <a:r>
              <a:rPr lang="nl-BE" dirty="0"/>
              <a:t>Beleidsnota krijgt 1500euro</a:t>
            </a:r>
          </a:p>
          <a:p>
            <a:pPr marL="342900" indent="-342900">
              <a:buFont typeface="Arial" panose="020B0604020202020204" pitchFamily="34" charset="0"/>
              <a:buChar char="•"/>
            </a:pPr>
            <a:r>
              <a:rPr lang="nl-BE" dirty="0"/>
              <a:t>API blijft, maar gaat van 300 naar 100</a:t>
            </a:r>
          </a:p>
          <a:p>
            <a:pPr lvl="1"/>
            <a:r>
              <a:rPr lang="nl-BE" dirty="0"/>
              <a:t>*Gaven in hun tweejarig bestaan nog maar 57euro uit</a:t>
            </a:r>
          </a:p>
        </p:txBody>
      </p:sp>
      <p:pic>
        <p:nvPicPr>
          <p:cNvPr id="5" name="Picture 4" descr="A graph with blue and orange lines&#10;&#10;Description automatically generated">
            <a:extLst>
              <a:ext uri="{FF2B5EF4-FFF2-40B4-BE49-F238E27FC236}">
                <a16:creationId xmlns:a16="http://schemas.microsoft.com/office/drawing/2014/main" id="{BD8C75A2-9043-97FA-6CE2-642023A33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958" y="1355085"/>
            <a:ext cx="5852172" cy="4389129"/>
          </a:xfrm>
          <a:prstGeom prst="rect">
            <a:avLst/>
          </a:prstGeom>
        </p:spPr>
      </p:pic>
    </p:spTree>
    <p:extLst>
      <p:ext uri="{BB962C8B-B14F-4D97-AF65-F5344CB8AC3E}">
        <p14:creationId xmlns:p14="http://schemas.microsoft.com/office/powerpoint/2010/main" val="26688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26D14-73CB-46CC-86C6-1463AF71F3E4}"/>
              </a:ext>
            </a:extLst>
          </p:cNvPr>
          <p:cNvSpPr>
            <a:spLocks noGrp="1"/>
          </p:cNvSpPr>
          <p:nvPr>
            <p:ph type="title"/>
          </p:nvPr>
        </p:nvSpPr>
        <p:spPr>
          <a:xfrm>
            <a:off x="497541" y="361806"/>
            <a:ext cx="11160710" cy="889159"/>
          </a:xfrm>
        </p:spPr>
        <p:txBody>
          <a:bodyPr>
            <a:normAutofit/>
          </a:bodyPr>
          <a:lstStyle/>
          <a:p>
            <a:r>
              <a:rPr lang="nl-NL">
                <a:solidFill>
                  <a:srgbClr val="7BB586"/>
                </a:solidFill>
                <a:latin typeface="HVD Comic Serif Pro" panose="02000506000000020004" pitchFamily="2" charset="77"/>
                <a:cs typeface="Calibri Light"/>
              </a:rPr>
              <a:t>De boekhouding van JNM Nationaal</a:t>
            </a:r>
            <a:endParaRPr lang="nl-NL">
              <a:solidFill>
                <a:srgbClr val="7BB586"/>
              </a:solidFill>
              <a:latin typeface="HVD Comic Serif Pro" panose="02000506000000020004" pitchFamily="2" charset="77"/>
            </a:endParaRPr>
          </a:p>
        </p:txBody>
      </p:sp>
      <p:sp>
        <p:nvSpPr>
          <p:cNvPr id="3" name="Tijdelijke aanduiding voor inhoud 2">
            <a:extLst>
              <a:ext uri="{FF2B5EF4-FFF2-40B4-BE49-F238E27FC236}">
                <a16:creationId xmlns:a16="http://schemas.microsoft.com/office/drawing/2014/main" id="{BF612B19-4A5D-4EF7-9832-D586375829E3}"/>
              </a:ext>
            </a:extLst>
          </p:cNvPr>
          <p:cNvSpPr>
            <a:spLocks noGrp="1"/>
          </p:cNvSpPr>
          <p:nvPr>
            <p:ph idx="1"/>
          </p:nvPr>
        </p:nvSpPr>
        <p:spPr>
          <a:xfrm>
            <a:off x="1662063" y="1203566"/>
            <a:ext cx="11160711" cy="5031378"/>
          </a:xfrm>
        </p:spPr>
        <p:txBody>
          <a:bodyPr vert="horz" lIns="91440" tIns="45720" rIns="91440" bIns="45720" rtlCol="0" anchor="t">
            <a:normAutofit/>
          </a:bodyPr>
          <a:lstStyle/>
          <a:p>
            <a:pPr marL="0" indent="0">
              <a:buNone/>
            </a:pPr>
            <a:r>
              <a:rPr lang="nl-NL">
                <a:latin typeface="Aleo" panose="020F0502020204030203" pitchFamily="34" charset="77"/>
                <a:cs typeface="Calibri"/>
              </a:rPr>
              <a:t>Algemeen						Analytisch</a:t>
            </a:r>
          </a:p>
        </p:txBody>
      </p:sp>
      <p:sp>
        <p:nvSpPr>
          <p:cNvPr id="4" name="Rechthoek 3">
            <a:extLst>
              <a:ext uri="{FF2B5EF4-FFF2-40B4-BE49-F238E27FC236}">
                <a16:creationId xmlns:a16="http://schemas.microsoft.com/office/drawing/2014/main" id="{82F1A284-DB96-3F49-B056-88B9DFE588B3}"/>
              </a:ext>
            </a:extLst>
          </p:cNvPr>
          <p:cNvSpPr/>
          <p:nvPr/>
        </p:nvSpPr>
        <p:spPr>
          <a:xfrm>
            <a:off x="0" y="6104964"/>
            <a:ext cx="12192000" cy="753035"/>
          </a:xfrm>
          <a:prstGeom prst="rect">
            <a:avLst/>
          </a:prstGeom>
          <a:solidFill>
            <a:srgbClr val="7BB586"/>
          </a:solidFill>
          <a:ln>
            <a:solidFill>
              <a:srgbClr val="7BB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E8D196BC-0D7A-9049-B1CF-C38A29EC6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3141" y="6080600"/>
            <a:ext cx="1178859" cy="831188"/>
          </a:xfrm>
          <a:prstGeom prst="rect">
            <a:avLst/>
          </a:prstGeom>
        </p:spPr>
      </p:pic>
      <p:pic>
        <p:nvPicPr>
          <p:cNvPr id="7" name="Afbeelding 6">
            <a:extLst>
              <a:ext uri="{FF2B5EF4-FFF2-40B4-BE49-F238E27FC236}">
                <a16:creationId xmlns:a16="http://schemas.microsoft.com/office/drawing/2014/main" id="{2872188A-0ECB-0D85-12CE-352E4AFFEF21}"/>
              </a:ext>
            </a:extLst>
          </p:cNvPr>
          <p:cNvPicPr>
            <a:picLocks noChangeAspect="1"/>
          </p:cNvPicPr>
          <p:nvPr/>
        </p:nvPicPr>
        <p:blipFill rotWithShape="1">
          <a:blip r:embed="rId3"/>
          <a:srcRect l="33594" t="18241" r="34687" b="8394"/>
          <a:stretch/>
        </p:blipFill>
        <p:spPr>
          <a:xfrm>
            <a:off x="328563" y="1702796"/>
            <a:ext cx="3867150" cy="5031378"/>
          </a:xfrm>
          <a:prstGeom prst="rect">
            <a:avLst/>
          </a:prstGeom>
        </p:spPr>
      </p:pic>
      <p:pic>
        <p:nvPicPr>
          <p:cNvPr id="2050" name="Picture 2">
            <a:extLst>
              <a:ext uri="{FF2B5EF4-FFF2-40B4-BE49-F238E27FC236}">
                <a16:creationId xmlns:a16="http://schemas.microsoft.com/office/drawing/2014/main" id="{92BAF210-869C-6EA1-D976-5D4B9B866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099" y="2071989"/>
            <a:ext cx="7728025" cy="321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485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B96E-D498-8DB5-FF15-B352405F2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E8EA2-60A0-14E2-FA1F-36AE755C180A}"/>
              </a:ext>
            </a:extLst>
          </p:cNvPr>
          <p:cNvSpPr>
            <a:spLocks noGrp="1"/>
          </p:cNvSpPr>
          <p:nvPr>
            <p:ph type="title"/>
          </p:nvPr>
        </p:nvSpPr>
        <p:spPr>
          <a:xfrm>
            <a:off x="517870" y="978409"/>
            <a:ext cx="6536980" cy="1752092"/>
          </a:xfrm>
        </p:spPr>
        <p:txBody>
          <a:bodyPr/>
          <a:lstStyle/>
          <a:p>
            <a:r>
              <a:rPr lang="nl-BE" dirty="0"/>
              <a:t>Bestuur: vrijwilligers-waardering</a:t>
            </a:r>
            <a:endParaRPr lang="en-US" dirty="0"/>
          </a:p>
        </p:txBody>
      </p:sp>
      <p:sp>
        <p:nvSpPr>
          <p:cNvPr id="4" name="Text Placeholder 3">
            <a:extLst>
              <a:ext uri="{FF2B5EF4-FFF2-40B4-BE49-F238E27FC236}">
                <a16:creationId xmlns:a16="http://schemas.microsoft.com/office/drawing/2014/main" id="{B5B1DB57-6207-1F1F-BE2E-F494DDEE569A}"/>
              </a:ext>
            </a:extLst>
          </p:cNvPr>
          <p:cNvSpPr>
            <a:spLocks noGrp="1"/>
          </p:cNvSpPr>
          <p:nvPr>
            <p:ph type="body" sz="half" idx="2"/>
          </p:nvPr>
        </p:nvSpPr>
        <p:spPr>
          <a:xfrm>
            <a:off x="517870" y="2641600"/>
            <a:ext cx="5400330" cy="3227387"/>
          </a:xfrm>
        </p:spPr>
        <p:txBody>
          <a:bodyPr>
            <a:normAutofit/>
          </a:bodyPr>
          <a:lstStyle/>
          <a:p>
            <a:r>
              <a:rPr lang="nl-BE" dirty="0"/>
              <a:t>Gezien we consistent meer uitgeven dan begroot ik dit jaar meer geld aan deze post.</a:t>
            </a:r>
          </a:p>
          <a:p>
            <a:endParaRPr lang="nl-BE" dirty="0"/>
          </a:p>
          <a:p>
            <a:r>
              <a:rPr lang="nl-BE" dirty="0"/>
              <a:t>We hebben dit jaar vooral meer uitgegeven aan de </a:t>
            </a:r>
            <a:r>
              <a:rPr lang="nl-BE" dirty="0" err="1"/>
              <a:t>bestuursmidweek</a:t>
            </a:r>
            <a:r>
              <a:rPr lang="nl-BE" dirty="0"/>
              <a:t> die langer is en meer leuke activiteiten heeft.</a:t>
            </a:r>
          </a:p>
          <a:p>
            <a:endParaRPr lang="nl-BE" dirty="0"/>
          </a:p>
        </p:txBody>
      </p:sp>
      <p:pic>
        <p:nvPicPr>
          <p:cNvPr id="5" name="Picture 4" descr="A graph with blue and orange lines&#10;&#10;Description automatically generated">
            <a:extLst>
              <a:ext uri="{FF2B5EF4-FFF2-40B4-BE49-F238E27FC236}">
                <a16:creationId xmlns:a16="http://schemas.microsoft.com/office/drawing/2014/main" id="{3CD67B1A-BDDB-4846-0496-3F8C48A71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114" y="1479858"/>
            <a:ext cx="5852172" cy="4389129"/>
          </a:xfrm>
          <a:prstGeom prst="rect">
            <a:avLst/>
          </a:prstGeom>
        </p:spPr>
      </p:pic>
    </p:spTree>
    <p:extLst>
      <p:ext uri="{BB962C8B-B14F-4D97-AF65-F5344CB8AC3E}">
        <p14:creationId xmlns:p14="http://schemas.microsoft.com/office/powerpoint/2010/main" val="3825568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152A-9196-238B-ED94-60EB448DA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FA6C2-14E9-9252-E970-1D399E633F6C}"/>
              </a:ext>
            </a:extLst>
          </p:cNvPr>
          <p:cNvSpPr>
            <a:spLocks noGrp="1"/>
          </p:cNvSpPr>
          <p:nvPr>
            <p:ph type="title"/>
          </p:nvPr>
        </p:nvSpPr>
        <p:spPr>
          <a:xfrm>
            <a:off x="517870" y="978409"/>
            <a:ext cx="10232680" cy="926592"/>
          </a:xfrm>
        </p:spPr>
        <p:txBody>
          <a:bodyPr/>
          <a:lstStyle/>
          <a:p>
            <a:r>
              <a:rPr lang="nl-BE"/>
              <a:t>Bestuur vrijwilligerswaardering: andere</a:t>
            </a:r>
            <a:endParaRPr lang="en-US"/>
          </a:p>
        </p:txBody>
      </p:sp>
      <p:sp>
        <p:nvSpPr>
          <p:cNvPr id="4" name="Text Placeholder 3">
            <a:extLst>
              <a:ext uri="{FF2B5EF4-FFF2-40B4-BE49-F238E27FC236}">
                <a16:creationId xmlns:a16="http://schemas.microsoft.com/office/drawing/2014/main" id="{77C01A65-4E2C-3D4C-EAA3-C0A099E26088}"/>
              </a:ext>
            </a:extLst>
          </p:cNvPr>
          <p:cNvSpPr>
            <a:spLocks noGrp="1"/>
          </p:cNvSpPr>
          <p:nvPr>
            <p:ph type="body" sz="half" idx="2"/>
          </p:nvPr>
        </p:nvSpPr>
        <p:spPr/>
        <p:txBody>
          <a:bodyPr>
            <a:normAutofit fontScale="77500" lnSpcReduction="20000"/>
          </a:bodyPr>
          <a:lstStyle/>
          <a:p>
            <a:pPr marL="342900" indent="-342900">
              <a:buFont typeface="Arial" panose="020B0604020202020204" pitchFamily="34" charset="0"/>
              <a:buChar char="•"/>
            </a:pPr>
            <a:r>
              <a:rPr lang="nl-BE" b="1" dirty="0"/>
              <a:t>Vorming </a:t>
            </a:r>
            <a:r>
              <a:rPr lang="nl-BE" b="1" dirty="0" err="1"/>
              <a:t>HB’ers</a:t>
            </a:r>
            <a:r>
              <a:rPr lang="nl-BE" b="1" dirty="0"/>
              <a:t> </a:t>
            </a:r>
            <a:r>
              <a:rPr lang="nl-BE" dirty="0"/>
              <a:t>van 750 begroot naar 350 begroot omdat hier elk jaar zeer weinig op wordt uitgegeven. (in 2023 2euro). MAAR er mag tot 150per </a:t>
            </a:r>
            <a:r>
              <a:rPr lang="nl-BE" dirty="0" err="1"/>
              <a:t>HB’er</a:t>
            </a:r>
            <a:r>
              <a:rPr lang="nl-BE" dirty="0"/>
              <a:t> aan vormingen gevolgd worden!</a:t>
            </a:r>
          </a:p>
          <a:p>
            <a:pPr marL="342900" indent="-342900">
              <a:buFont typeface="Arial" panose="020B0604020202020204" pitchFamily="34" charset="0"/>
              <a:buChar char="•"/>
            </a:pPr>
            <a:r>
              <a:rPr lang="nl-BE" b="1" dirty="0"/>
              <a:t>Dag van de vrijwilliger </a:t>
            </a:r>
            <a:r>
              <a:rPr lang="nl-BE" dirty="0"/>
              <a:t>van 600 begroot naar 1000 begroot, in lijn met de basisbegroting die een bedrag per vrijwilliger bepaalt.</a:t>
            </a:r>
          </a:p>
        </p:txBody>
      </p:sp>
    </p:spTree>
    <p:extLst>
      <p:ext uri="{BB962C8B-B14F-4D97-AF65-F5344CB8AC3E}">
        <p14:creationId xmlns:p14="http://schemas.microsoft.com/office/powerpoint/2010/main" val="1464981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3D47-D6FE-36DE-3DF3-52C9B28634B8}"/>
              </a:ext>
            </a:extLst>
          </p:cNvPr>
          <p:cNvSpPr>
            <a:spLocks noGrp="1"/>
          </p:cNvSpPr>
          <p:nvPr>
            <p:ph type="ctrTitle"/>
          </p:nvPr>
        </p:nvSpPr>
        <p:spPr/>
        <p:txBody>
          <a:bodyPr/>
          <a:lstStyle/>
          <a:p>
            <a:r>
              <a:rPr lang="nl-BE"/>
              <a:t>PP</a:t>
            </a:r>
            <a:endParaRPr lang="en-US"/>
          </a:p>
        </p:txBody>
      </p:sp>
      <p:sp>
        <p:nvSpPr>
          <p:cNvPr id="3" name="Subtitle 2">
            <a:extLst>
              <a:ext uri="{FF2B5EF4-FFF2-40B4-BE49-F238E27FC236}">
                <a16:creationId xmlns:a16="http://schemas.microsoft.com/office/drawing/2014/main" id="{ABB3D4CD-0E71-49C5-3931-2D003905F469}"/>
              </a:ext>
            </a:extLst>
          </p:cNvPr>
          <p:cNvSpPr>
            <a:spLocks noGrp="1"/>
          </p:cNvSpPr>
          <p:nvPr>
            <p:ph type="subTitle" idx="1"/>
          </p:nvPr>
        </p:nvSpPr>
        <p:spPr/>
        <p:txBody>
          <a:bodyPr/>
          <a:lstStyle/>
          <a:p>
            <a:endParaRPr lang="en-US"/>
          </a:p>
        </p:txBody>
      </p:sp>
      <p:pic>
        <p:nvPicPr>
          <p:cNvPr id="5" name="Picture 4" descr="A logo of a company&#10;&#10;Description automatically generated">
            <a:extLst>
              <a:ext uri="{FF2B5EF4-FFF2-40B4-BE49-F238E27FC236}">
                <a16:creationId xmlns:a16="http://schemas.microsoft.com/office/drawing/2014/main" id="{2343DF39-3014-1941-6616-771C8D687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750" y="-1320800"/>
            <a:ext cx="5727700" cy="5727700"/>
          </a:xfrm>
          <a:prstGeom prst="rect">
            <a:avLst/>
          </a:prstGeom>
        </p:spPr>
      </p:pic>
      <p:pic>
        <p:nvPicPr>
          <p:cNvPr id="7" name="Picture 6" descr="A black and white logo&#10;&#10;Description automatically generated">
            <a:extLst>
              <a:ext uri="{FF2B5EF4-FFF2-40B4-BE49-F238E27FC236}">
                <a16:creationId xmlns:a16="http://schemas.microsoft.com/office/drawing/2014/main" id="{F1A5B720-AF92-3AB5-684B-26E7BDA55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17" y="2533525"/>
            <a:ext cx="4763165" cy="1790950"/>
          </a:xfrm>
          <a:prstGeom prst="rect">
            <a:avLst/>
          </a:prstGeom>
        </p:spPr>
      </p:pic>
    </p:spTree>
    <p:extLst>
      <p:ext uri="{BB962C8B-B14F-4D97-AF65-F5344CB8AC3E}">
        <p14:creationId xmlns:p14="http://schemas.microsoft.com/office/powerpoint/2010/main" val="987426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97EB-94CF-12E0-3A61-1EE7BB366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94AC7-9A11-0866-969F-4B454B088978}"/>
              </a:ext>
            </a:extLst>
          </p:cNvPr>
          <p:cNvSpPr>
            <a:spLocks noGrp="1"/>
          </p:cNvSpPr>
          <p:nvPr>
            <p:ph type="title"/>
          </p:nvPr>
        </p:nvSpPr>
        <p:spPr/>
        <p:txBody>
          <a:bodyPr/>
          <a:lstStyle/>
          <a:p>
            <a:r>
              <a:rPr lang="nl-BE" dirty="0"/>
              <a:t>Meer uitgegeven dan begroot?</a:t>
            </a:r>
            <a:endParaRPr lang="en-US" dirty="0"/>
          </a:p>
        </p:txBody>
      </p:sp>
      <p:sp>
        <p:nvSpPr>
          <p:cNvPr id="4" name="Text Placeholder 3">
            <a:extLst>
              <a:ext uri="{FF2B5EF4-FFF2-40B4-BE49-F238E27FC236}">
                <a16:creationId xmlns:a16="http://schemas.microsoft.com/office/drawing/2014/main" id="{1481C20C-3729-F0BE-B73D-431028217CD4}"/>
              </a:ext>
            </a:extLst>
          </p:cNvPr>
          <p:cNvSpPr>
            <a:spLocks noGrp="1"/>
          </p:cNvSpPr>
          <p:nvPr>
            <p:ph type="body" sz="half" idx="2"/>
          </p:nvPr>
        </p:nvSpPr>
        <p:spPr>
          <a:xfrm>
            <a:off x="517870" y="2504364"/>
            <a:ext cx="8899180" cy="3364623"/>
          </a:xfrm>
        </p:spPr>
        <p:txBody>
          <a:bodyPr>
            <a:normAutofit/>
          </a:bodyPr>
          <a:lstStyle/>
          <a:p>
            <a:pPr marL="342900" indent="-342900">
              <a:buFont typeface="Arial" panose="020B0604020202020204" pitchFamily="34" charset="0"/>
              <a:buChar char="•"/>
            </a:pPr>
            <a:r>
              <a:rPr lang="nl-BE" sz="1800" dirty="0" err="1"/>
              <a:t>Nazofé</a:t>
            </a:r>
            <a:r>
              <a:rPr lang="nl-BE" sz="1800" dirty="0"/>
              <a:t> ging +/-1.400 euro buiten budget</a:t>
            </a:r>
          </a:p>
          <a:p>
            <a:pPr marL="285750" indent="-285750">
              <a:buFont typeface="Arial" panose="020B0604020202020204" pitchFamily="34" charset="0"/>
              <a:buChar char="•"/>
            </a:pPr>
            <a:r>
              <a:rPr lang="nl-BE" sz="1800" dirty="0"/>
              <a:t>De PP zelf gaf minder uit dan begroot</a:t>
            </a:r>
          </a:p>
        </p:txBody>
      </p:sp>
      <p:pic>
        <p:nvPicPr>
          <p:cNvPr id="5" name="Picture 4" descr="A graph with blue and orange lines&#10;&#10;Description automatically generated">
            <a:extLst>
              <a:ext uri="{FF2B5EF4-FFF2-40B4-BE49-F238E27FC236}">
                <a16:creationId xmlns:a16="http://schemas.microsoft.com/office/drawing/2014/main" id="{8BCB2B9D-85D7-E9F1-9094-103F3F35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818" y="888928"/>
            <a:ext cx="6773524" cy="5080143"/>
          </a:xfrm>
          <a:prstGeom prst="rect">
            <a:avLst/>
          </a:prstGeom>
        </p:spPr>
      </p:pic>
    </p:spTree>
    <p:extLst>
      <p:ext uri="{BB962C8B-B14F-4D97-AF65-F5344CB8AC3E}">
        <p14:creationId xmlns:p14="http://schemas.microsoft.com/office/powerpoint/2010/main" val="518462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9B96-8F29-B20E-D999-CDA2A3753D1B}"/>
              </a:ext>
            </a:extLst>
          </p:cNvPr>
          <p:cNvSpPr>
            <a:spLocks noGrp="1"/>
          </p:cNvSpPr>
          <p:nvPr>
            <p:ph type="title"/>
          </p:nvPr>
        </p:nvSpPr>
        <p:spPr>
          <a:xfrm>
            <a:off x="517870" y="978408"/>
            <a:ext cx="8111780" cy="2270641"/>
          </a:xfrm>
        </p:spPr>
        <p:txBody>
          <a:bodyPr/>
          <a:lstStyle/>
          <a:p>
            <a:r>
              <a:rPr lang="nl-BE"/>
              <a:t>PP vrijwilligerswaardering</a:t>
            </a:r>
            <a:endParaRPr lang="en-US"/>
          </a:p>
        </p:txBody>
      </p:sp>
      <p:sp>
        <p:nvSpPr>
          <p:cNvPr id="4" name="Text Placeholder 3">
            <a:extLst>
              <a:ext uri="{FF2B5EF4-FFF2-40B4-BE49-F238E27FC236}">
                <a16:creationId xmlns:a16="http://schemas.microsoft.com/office/drawing/2014/main" id="{0367FEA6-A19B-6D72-AA3D-EDA48B85A004}"/>
              </a:ext>
            </a:extLst>
          </p:cNvPr>
          <p:cNvSpPr>
            <a:spLocks noGrp="1"/>
          </p:cNvSpPr>
          <p:nvPr>
            <p:ph type="body" sz="half" idx="2"/>
          </p:nvPr>
        </p:nvSpPr>
        <p:spPr/>
        <p:txBody>
          <a:bodyPr/>
          <a:lstStyle/>
          <a:p>
            <a:r>
              <a:rPr lang="nl-BE" dirty="0"/>
              <a:t>Er werden truien gekocht (buiten de vrijwilligersbedankingsbegroting) in december, maar ploegleden zullen hier nog 100euro voor terugbetalen in 2024</a:t>
            </a:r>
            <a:endParaRPr lang="en-US" dirty="0"/>
          </a:p>
        </p:txBody>
      </p:sp>
      <p:pic>
        <p:nvPicPr>
          <p:cNvPr id="6" name="Picture 5" descr="A graph with blue and orange lines&#10;&#10;Description automatically generated">
            <a:extLst>
              <a:ext uri="{FF2B5EF4-FFF2-40B4-BE49-F238E27FC236}">
                <a16:creationId xmlns:a16="http://schemas.microsoft.com/office/drawing/2014/main" id="{FAB91D27-95C5-ABAC-A619-3E107BA5F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464" y="1691635"/>
            <a:ext cx="5852172" cy="4389129"/>
          </a:xfrm>
          <a:prstGeom prst="rect">
            <a:avLst/>
          </a:prstGeom>
        </p:spPr>
      </p:pic>
    </p:spTree>
    <p:extLst>
      <p:ext uri="{BB962C8B-B14F-4D97-AF65-F5344CB8AC3E}">
        <p14:creationId xmlns:p14="http://schemas.microsoft.com/office/powerpoint/2010/main" val="278079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80E0-0DAA-BC26-62A0-5CA1B7078C3C}"/>
              </a:ext>
            </a:extLst>
          </p:cNvPr>
          <p:cNvSpPr>
            <a:spLocks noGrp="1"/>
          </p:cNvSpPr>
          <p:nvPr>
            <p:ph type="ctrTitle"/>
          </p:nvPr>
        </p:nvSpPr>
        <p:spPr/>
        <p:txBody>
          <a:bodyPr/>
          <a:lstStyle/>
          <a:p>
            <a:r>
              <a:rPr lang="nl-BE"/>
              <a:t>CP</a:t>
            </a:r>
            <a:endParaRPr lang="en-US"/>
          </a:p>
        </p:txBody>
      </p:sp>
      <p:sp>
        <p:nvSpPr>
          <p:cNvPr id="3" name="Subtitle 2">
            <a:extLst>
              <a:ext uri="{FF2B5EF4-FFF2-40B4-BE49-F238E27FC236}">
                <a16:creationId xmlns:a16="http://schemas.microsoft.com/office/drawing/2014/main" id="{65560AFA-FBA9-A47F-C0B8-9C8EF8A89437}"/>
              </a:ext>
            </a:extLst>
          </p:cNvPr>
          <p:cNvSpPr>
            <a:spLocks noGrp="1"/>
          </p:cNvSpPr>
          <p:nvPr>
            <p:ph type="subTitle" idx="1"/>
          </p:nvPr>
        </p:nvSpPr>
        <p:spPr/>
        <p:txBody>
          <a:bodyPr/>
          <a:lstStyle/>
          <a:p>
            <a:endParaRPr lang="en-US" dirty="0"/>
          </a:p>
        </p:txBody>
      </p:sp>
      <p:pic>
        <p:nvPicPr>
          <p:cNvPr id="5" name="Picture 4" descr="A blue and white logo&#10;&#10;Description automatically generated">
            <a:extLst>
              <a:ext uri="{FF2B5EF4-FFF2-40B4-BE49-F238E27FC236}">
                <a16:creationId xmlns:a16="http://schemas.microsoft.com/office/drawing/2014/main" id="{77979408-9CC8-B234-AC3A-ED4BD1745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33" y="1844747"/>
            <a:ext cx="8512683" cy="2287784"/>
          </a:xfrm>
          <a:prstGeom prst="rect">
            <a:avLst/>
          </a:prstGeom>
        </p:spPr>
      </p:pic>
      <p:pic>
        <p:nvPicPr>
          <p:cNvPr id="6" name="Picture 5" descr="A logo for a company&#10;&#10;Description automatically generated">
            <a:extLst>
              <a:ext uri="{FF2B5EF4-FFF2-40B4-BE49-F238E27FC236}">
                <a16:creationId xmlns:a16="http://schemas.microsoft.com/office/drawing/2014/main" id="{E68A4A48-ACD4-2533-2023-BF0DA8EC8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100" y="2368550"/>
            <a:ext cx="2867025" cy="2023782"/>
          </a:xfrm>
          <a:prstGeom prst="rect">
            <a:avLst/>
          </a:prstGeom>
        </p:spPr>
      </p:pic>
    </p:spTree>
    <p:extLst>
      <p:ext uri="{BB962C8B-B14F-4D97-AF65-F5344CB8AC3E}">
        <p14:creationId xmlns:p14="http://schemas.microsoft.com/office/powerpoint/2010/main" val="783624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FF591-4726-4634-06DD-35AA22FDA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D1020-AE9B-61D0-1FE4-C20F1D5A251B}"/>
              </a:ext>
            </a:extLst>
          </p:cNvPr>
          <p:cNvSpPr>
            <a:spLocks noGrp="1"/>
          </p:cNvSpPr>
          <p:nvPr>
            <p:ph type="title"/>
          </p:nvPr>
        </p:nvSpPr>
        <p:spPr/>
        <p:txBody>
          <a:bodyPr/>
          <a:lstStyle/>
          <a:p>
            <a:r>
              <a:rPr lang="nl-BE"/>
              <a:t>De </a:t>
            </a:r>
            <a:r>
              <a:rPr lang="nl-BE" err="1"/>
              <a:t>tijdschrijften</a:t>
            </a:r>
            <a:endParaRPr lang="en-US"/>
          </a:p>
        </p:txBody>
      </p:sp>
      <p:sp>
        <p:nvSpPr>
          <p:cNvPr id="4" name="Text Placeholder 3">
            <a:extLst>
              <a:ext uri="{FF2B5EF4-FFF2-40B4-BE49-F238E27FC236}">
                <a16:creationId xmlns:a16="http://schemas.microsoft.com/office/drawing/2014/main" id="{EC2A652D-04AA-94B6-3298-9AA9E60D8481}"/>
              </a:ext>
            </a:extLst>
          </p:cNvPr>
          <p:cNvSpPr>
            <a:spLocks noGrp="1"/>
          </p:cNvSpPr>
          <p:nvPr>
            <p:ph type="body" sz="half" idx="2"/>
          </p:nvPr>
        </p:nvSpPr>
        <p:spPr>
          <a:xfrm>
            <a:off x="517870" y="2064092"/>
            <a:ext cx="5020948" cy="2528545"/>
          </a:xfrm>
        </p:spPr>
        <p:txBody>
          <a:bodyPr>
            <a:normAutofit lnSpcReduction="10000"/>
          </a:bodyPr>
          <a:lstStyle/>
          <a:p>
            <a:r>
              <a:rPr lang="nl-BE" dirty="0"/>
              <a:t>De kikker is 1000 goedkoper begroot in lijn met het resultaat van dit jaar</a:t>
            </a:r>
          </a:p>
          <a:p>
            <a:endParaRPr lang="nl-BE" dirty="0"/>
          </a:p>
          <a:p>
            <a:r>
              <a:rPr lang="nl-BE" dirty="0"/>
              <a:t>Verder niets aangepast, maar we geven dus wel </a:t>
            </a:r>
            <a:r>
              <a:rPr lang="nl-BE" b="1" dirty="0"/>
              <a:t>28.000euro</a:t>
            </a:r>
            <a:r>
              <a:rPr lang="nl-BE" dirty="0"/>
              <a:t> uit aan </a:t>
            </a:r>
            <a:r>
              <a:rPr lang="nl-BE" dirty="0" err="1"/>
              <a:t>tijdschrijften</a:t>
            </a:r>
            <a:endParaRPr lang="nl-BE" dirty="0"/>
          </a:p>
        </p:txBody>
      </p:sp>
      <p:pic>
        <p:nvPicPr>
          <p:cNvPr id="5" name="Picture 4" descr="A graph with blue and orange lines&#10;&#10;Description automatically generated">
            <a:extLst>
              <a:ext uri="{FF2B5EF4-FFF2-40B4-BE49-F238E27FC236}">
                <a16:creationId xmlns:a16="http://schemas.microsoft.com/office/drawing/2014/main" id="{42C0C00B-8DCC-FF75-D200-8ED8BA707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64" y="415362"/>
            <a:ext cx="3656336" cy="2742252"/>
          </a:xfrm>
          <a:prstGeom prst="rect">
            <a:avLst/>
          </a:prstGeom>
        </p:spPr>
      </p:pic>
      <p:pic>
        <p:nvPicPr>
          <p:cNvPr id="7" name="Picture 6" descr="A graph with blue and orange lines&#10;&#10;Description automatically generated">
            <a:extLst>
              <a:ext uri="{FF2B5EF4-FFF2-40B4-BE49-F238E27FC236}">
                <a16:creationId xmlns:a16="http://schemas.microsoft.com/office/drawing/2014/main" id="{E14F0B43-DE74-7939-C9A8-62A168439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451" y="3328364"/>
            <a:ext cx="3549650" cy="2662238"/>
          </a:xfrm>
          <a:prstGeom prst="rect">
            <a:avLst/>
          </a:prstGeom>
        </p:spPr>
      </p:pic>
      <p:sp>
        <p:nvSpPr>
          <p:cNvPr id="8" name="TextBox 7">
            <a:extLst>
              <a:ext uri="{FF2B5EF4-FFF2-40B4-BE49-F238E27FC236}">
                <a16:creationId xmlns:a16="http://schemas.microsoft.com/office/drawing/2014/main" id="{250C291A-6AD0-7D34-13B9-1BE0C2AB232F}"/>
              </a:ext>
            </a:extLst>
          </p:cNvPr>
          <p:cNvSpPr txBox="1"/>
          <p:nvPr/>
        </p:nvSpPr>
        <p:spPr>
          <a:xfrm>
            <a:off x="6413500" y="1409700"/>
            <a:ext cx="769057" cy="369332"/>
          </a:xfrm>
          <a:prstGeom prst="rect">
            <a:avLst/>
          </a:prstGeom>
          <a:noFill/>
        </p:spPr>
        <p:txBody>
          <a:bodyPr wrap="none" rtlCol="0">
            <a:spAutoFit/>
          </a:bodyPr>
          <a:lstStyle/>
          <a:p>
            <a:r>
              <a:rPr lang="nl-BE"/>
              <a:t>kikker</a:t>
            </a:r>
            <a:endParaRPr lang="en-US"/>
          </a:p>
        </p:txBody>
      </p:sp>
      <p:sp>
        <p:nvSpPr>
          <p:cNvPr id="9" name="TextBox 8">
            <a:extLst>
              <a:ext uri="{FF2B5EF4-FFF2-40B4-BE49-F238E27FC236}">
                <a16:creationId xmlns:a16="http://schemas.microsoft.com/office/drawing/2014/main" id="{CB355817-D9C8-DA48-269C-470D2353B7BA}"/>
              </a:ext>
            </a:extLst>
          </p:cNvPr>
          <p:cNvSpPr txBox="1"/>
          <p:nvPr/>
        </p:nvSpPr>
        <p:spPr>
          <a:xfrm>
            <a:off x="6413500" y="4064000"/>
            <a:ext cx="983411" cy="646331"/>
          </a:xfrm>
          <a:prstGeom prst="rect">
            <a:avLst/>
          </a:prstGeom>
          <a:noFill/>
        </p:spPr>
        <p:txBody>
          <a:bodyPr wrap="none" rtlCol="0">
            <a:spAutoFit/>
          </a:bodyPr>
          <a:lstStyle/>
          <a:p>
            <a:r>
              <a:rPr lang="nl-BE" err="1"/>
              <a:t>Euglena</a:t>
            </a:r>
            <a:endParaRPr lang="nl-BE"/>
          </a:p>
          <a:p>
            <a:endParaRPr lang="en-US"/>
          </a:p>
        </p:txBody>
      </p:sp>
    </p:spTree>
    <p:extLst>
      <p:ext uri="{BB962C8B-B14F-4D97-AF65-F5344CB8AC3E}">
        <p14:creationId xmlns:p14="http://schemas.microsoft.com/office/powerpoint/2010/main" val="1321104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DD5AB-7A0D-69C3-D383-C3365BFEF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26C10-24B6-D71F-B098-A5912DD2B4FA}"/>
              </a:ext>
            </a:extLst>
          </p:cNvPr>
          <p:cNvSpPr>
            <a:spLocks noGrp="1"/>
          </p:cNvSpPr>
          <p:nvPr>
            <p:ph type="title"/>
          </p:nvPr>
        </p:nvSpPr>
        <p:spPr/>
        <p:txBody>
          <a:bodyPr/>
          <a:lstStyle/>
          <a:p>
            <a:r>
              <a:rPr lang="nl-BE"/>
              <a:t>De website</a:t>
            </a:r>
            <a:endParaRPr lang="en-US"/>
          </a:p>
        </p:txBody>
      </p:sp>
      <p:sp>
        <p:nvSpPr>
          <p:cNvPr id="4" name="Text Placeholder 3">
            <a:extLst>
              <a:ext uri="{FF2B5EF4-FFF2-40B4-BE49-F238E27FC236}">
                <a16:creationId xmlns:a16="http://schemas.microsoft.com/office/drawing/2014/main" id="{6A3D10B3-A82D-0ECB-A8E0-A891533B1D8C}"/>
              </a:ext>
            </a:extLst>
          </p:cNvPr>
          <p:cNvSpPr>
            <a:spLocks noGrp="1"/>
          </p:cNvSpPr>
          <p:nvPr>
            <p:ph type="body" sz="half" idx="2"/>
          </p:nvPr>
        </p:nvSpPr>
        <p:spPr>
          <a:xfrm>
            <a:off x="517870" y="2293496"/>
            <a:ext cx="5020948" cy="3575492"/>
          </a:xfrm>
        </p:spPr>
        <p:txBody>
          <a:bodyPr>
            <a:normAutofit fontScale="92500"/>
          </a:bodyPr>
          <a:lstStyle/>
          <a:p>
            <a:r>
              <a:rPr lang="nl-NL" dirty="0"/>
              <a:t>Dit jaar is er weer veel geld begroot voor:</a:t>
            </a:r>
          </a:p>
          <a:p>
            <a:pPr marL="342900" indent="-342900">
              <a:buFont typeface="Arial" panose="020B0604020202020204" pitchFamily="34" charset="0"/>
              <a:buChar char="•"/>
            </a:pPr>
            <a:r>
              <a:rPr lang="nl-NL" dirty="0"/>
              <a:t>Structureel een week/jaar </a:t>
            </a:r>
            <a:r>
              <a:rPr lang="nl-NL" dirty="0" err="1"/>
              <a:t>developer</a:t>
            </a:r>
            <a:r>
              <a:rPr lang="nl-NL" dirty="0"/>
              <a:t> tijd voor onderhoud website ten behoeve van de duurzaamheid (7.000euro)</a:t>
            </a:r>
          </a:p>
          <a:p>
            <a:pPr marL="342900" indent="-342900">
              <a:buFont typeface="Arial" panose="020B0604020202020204" pitchFamily="34" charset="0"/>
              <a:buChar char="•"/>
            </a:pPr>
            <a:r>
              <a:rPr lang="nl-NL" dirty="0"/>
              <a:t>22.500 afschrijving</a:t>
            </a:r>
          </a:p>
          <a:p>
            <a:pPr marL="342900" indent="-342900">
              <a:buFont typeface="Arial" panose="020B0604020202020204" pitchFamily="34" charset="0"/>
              <a:buChar char="•"/>
            </a:pPr>
            <a:r>
              <a:rPr lang="nl-NL" dirty="0"/>
              <a:t> hosting 5.000</a:t>
            </a:r>
          </a:p>
          <a:p>
            <a:pPr marL="342900" indent="-342900">
              <a:buFont typeface="Arial" panose="020B0604020202020204" pitchFamily="34" charset="0"/>
              <a:buChar char="•"/>
            </a:pPr>
            <a:r>
              <a:rPr lang="nl-NL" dirty="0"/>
              <a:t>10.000 </a:t>
            </a:r>
            <a:r>
              <a:rPr lang="nl-NL" dirty="0" err="1"/>
              <a:t>feautures</a:t>
            </a:r>
            <a:endParaRPr lang="nl-NL" dirty="0"/>
          </a:p>
          <a:p>
            <a:pPr marL="342900" indent="-342900">
              <a:buFont typeface="Arial" panose="020B0604020202020204" pitchFamily="34" charset="0"/>
              <a:buChar char="•"/>
            </a:pPr>
            <a:r>
              <a:rPr lang="nl-NL" dirty="0"/>
              <a:t>1.500 facturen van vorig jaar?</a:t>
            </a:r>
            <a:endParaRPr lang="nl-BE" dirty="0"/>
          </a:p>
        </p:txBody>
      </p:sp>
      <p:pic>
        <p:nvPicPr>
          <p:cNvPr id="5" name="Picture 4" descr="A graph with blue and orange lines&#10;&#10;Description automatically generated">
            <a:extLst>
              <a:ext uri="{FF2B5EF4-FFF2-40B4-BE49-F238E27FC236}">
                <a16:creationId xmlns:a16="http://schemas.microsoft.com/office/drawing/2014/main" id="{6696189C-6E38-817A-6635-F413C58D5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133" y="1145877"/>
            <a:ext cx="5852172" cy="4389129"/>
          </a:xfrm>
          <a:prstGeom prst="rect">
            <a:avLst/>
          </a:prstGeom>
        </p:spPr>
      </p:pic>
    </p:spTree>
    <p:extLst>
      <p:ext uri="{BB962C8B-B14F-4D97-AF65-F5344CB8AC3E}">
        <p14:creationId xmlns:p14="http://schemas.microsoft.com/office/powerpoint/2010/main" val="3895416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1FD1-B0AB-309A-0EB1-A66F4D3C0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D792F-1ADD-27B4-0D96-183A7BA44172}"/>
              </a:ext>
            </a:extLst>
          </p:cNvPr>
          <p:cNvSpPr>
            <a:spLocks noGrp="1"/>
          </p:cNvSpPr>
          <p:nvPr>
            <p:ph type="title"/>
          </p:nvPr>
        </p:nvSpPr>
        <p:spPr/>
        <p:txBody>
          <a:bodyPr/>
          <a:lstStyle/>
          <a:p>
            <a:r>
              <a:rPr lang="nl-BE"/>
              <a:t>CP: andere</a:t>
            </a:r>
            <a:endParaRPr lang="en-US"/>
          </a:p>
        </p:txBody>
      </p:sp>
      <p:sp>
        <p:nvSpPr>
          <p:cNvPr id="4" name="Text Placeholder 3">
            <a:extLst>
              <a:ext uri="{FF2B5EF4-FFF2-40B4-BE49-F238E27FC236}">
                <a16:creationId xmlns:a16="http://schemas.microsoft.com/office/drawing/2014/main" id="{BF12DF15-C4CB-59CB-4D2F-ED1D07CF13F0}"/>
              </a:ext>
            </a:extLst>
          </p:cNvPr>
          <p:cNvSpPr>
            <a:spLocks noGrp="1"/>
          </p:cNvSpPr>
          <p:nvPr>
            <p:ph type="body" sz="half" idx="2"/>
          </p:nvPr>
        </p:nvSpPr>
        <p:spPr>
          <a:xfrm>
            <a:off x="517870" y="2444750"/>
            <a:ext cx="9819930" cy="3424237"/>
          </a:xfrm>
        </p:spPr>
        <p:txBody>
          <a:bodyPr>
            <a:normAutofit/>
          </a:bodyPr>
          <a:lstStyle/>
          <a:p>
            <a:pPr marL="342900" indent="-342900">
              <a:buFont typeface="Arial" panose="020B0604020202020204" pitchFamily="34" charset="0"/>
              <a:buChar char="•"/>
            </a:pPr>
            <a:r>
              <a:rPr lang="nl-BE" dirty="0"/>
              <a:t>Er komt een extra </a:t>
            </a:r>
            <a:r>
              <a:rPr lang="nl-BE" dirty="0" err="1"/>
              <a:t>euglena</a:t>
            </a:r>
            <a:r>
              <a:rPr lang="nl-BE" dirty="0"/>
              <a:t> en de podcast wordt hopelijk verder gezet. (3150euro projectwerking)</a:t>
            </a:r>
          </a:p>
          <a:p>
            <a:pPr marL="342900" indent="-342900">
              <a:buFont typeface="Arial" panose="020B0604020202020204" pitchFamily="34" charset="0"/>
              <a:buChar char="•"/>
            </a:pPr>
            <a:r>
              <a:rPr lang="nl-BE" dirty="0"/>
              <a:t>Vervoerskosten vrijwilligers gaat van 500 begroot naar 100 begroot (Marit koste vroeger veel </a:t>
            </a:r>
            <a:r>
              <a:rPr lang="nl-BE" dirty="0" err="1"/>
              <a:t>aaan</a:t>
            </a:r>
            <a:r>
              <a:rPr lang="nl-BE" dirty="0"/>
              <a:t> transport)</a:t>
            </a:r>
          </a:p>
          <a:p>
            <a:pPr marL="342900" indent="-342900">
              <a:buFont typeface="Arial" panose="020B0604020202020204" pitchFamily="34" charset="0"/>
              <a:buChar char="•"/>
            </a:pPr>
            <a:r>
              <a:rPr lang="nl-BE" dirty="0"/>
              <a:t>Interne promo wordt afgelast omdat niemand weet wat dit is en het budget wordt op externe promo gezet</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endParaRPr lang="nl-BE" dirty="0"/>
          </a:p>
          <a:p>
            <a:endParaRPr lang="nl-BE" dirty="0"/>
          </a:p>
        </p:txBody>
      </p:sp>
    </p:spTree>
    <p:extLst>
      <p:ext uri="{BB962C8B-B14F-4D97-AF65-F5344CB8AC3E}">
        <p14:creationId xmlns:p14="http://schemas.microsoft.com/office/powerpoint/2010/main" val="107939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B02C-753C-BB4C-2FE1-843F9CDCE51E}"/>
              </a:ext>
            </a:extLst>
          </p:cNvPr>
          <p:cNvSpPr>
            <a:spLocks noGrp="1"/>
          </p:cNvSpPr>
          <p:nvPr>
            <p:ph type="ctrTitle"/>
          </p:nvPr>
        </p:nvSpPr>
        <p:spPr/>
        <p:txBody>
          <a:bodyPr/>
          <a:lstStyle/>
          <a:p>
            <a:r>
              <a:rPr lang="nl-BE"/>
              <a:t>NWG</a:t>
            </a:r>
            <a:endParaRPr lang="en-US"/>
          </a:p>
        </p:txBody>
      </p:sp>
      <p:sp>
        <p:nvSpPr>
          <p:cNvPr id="3" name="Subtitle 2">
            <a:extLst>
              <a:ext uri="{FF2B5EF4-FFF2-40B4-BE49-F238E27FC236}">
                <a16:creationId xmlns:a16="http://schemas.microsoft.com/office/drawing/2014/main" id="{304D058B-0836-3FEE-C15F-A7D25319C6BC}"/>
              </a:ext>
            </a:extLst>
          </p:cNvPr>
          <p:cNvSpPr>
            <a:spLocks noGrp="1"/>
          </p:cNvSpPr>
          <p:nvPr>
            <p:ph type="subTitle" idx="1"/>
          </p:nvPr>
        </p:nvSpPr>
        <p:spPr/>
        <p:txBody>
          <a:bodyPr/>
          <a:lstStyle/>
          <a:p>
            <a:r>
              <a:rPr lang="nl-BE" dirty="0"/>
              <a:t>De conservatieve ploeg</a:t>
            </a:r>
            <a:endParaRPr lang="en-US" dirty="0"/>
          </a:p>
        </p:txBody>
      </p:sp>
      <p:pic>
        <p:nvPicPr>
          <p:cNvPr id="4" name="Picture 3" descr="A close up of a green and yellow wave&#10;&#10;Description automatically generated">
            <a:extLst>
              <a:ext uri="{FF2B5EF4-FFF2-40B4-BE49-F238E27FC236}">
                <a16:creationId xmlns:a16="http://schemas.microsoft.com/office/drawing/2014/main" id="{1E7F7FB6-F152-4ED7-F81B-D79516981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21" y="1366974"/>
            <a:ext cx="11311593" cy="2999286"/>
          </a:xfrm>
          <a:prstGeom prst="rect">
            <a:avLst/>
          </a:prstGeom>
        </p:spPr>
      </p:pic>
    </p:spTree>
    <p:extLst>
      <p:ext uri="{BB962C8B-B14F-4D97-AF65-F5344CB8AC3E}">
        <p14:creationId xmlns:p14="http://schemas.microsoft.com/office/powerpoint/2010/main" val="51775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B6B4-0B05-AFC2-86A0-03D0E4EA08ED}"/>
              </a:ext>
            </a:extLst>
          </p:cNvPr>
          <p:cNvSpPr>
            <a:spLocks noGrp="1"/>
          </p:cNvSpPr>
          <p:nvPr>
            <p:ph type="title"/>
          </p:nvPr>
        </p:nvSpPr>
        <p:spPr/>
        <p:txBody>
          <a:bodyPr>
            <a:normAutofit fontScale="90000"/>
          </a:bodyPr>
          <a:lstStyle/>
          <a:p>
            <a:r>
              <a:rPr lang="nl-BE"/>
              <a:t>Liquiditeit </a:t>
            </a:r>
            <a:endParaRPr lang="en-US"/>
          </a:p>
        </p:txBody>
      </p:sp>
      <p:sp>
        <p:nvSpPr>
          <p:cNvPr id="3" name="Content Placeholder 2">
            <a:extLst>
              <a:ext uri="{FF2B5EF4-FFF2-40B4-BE49-F238E27FC236}">
                <a16:creationId xmlns:a16="http://schemas.microsoft.com/office/drawing/2014/main" id="{7CAC327D-E550-FF0C-201B-4B293AEFE723}"/>
              </a:ext>
            </a:extLst>
          </p:cNvPr>
          <p:cNvSpPr>
            <a:spLocks noGrp="1"/>
          </p:cNvSpPr>
          <p:nvPr>
            <p:ph idx="1"/>
          </p:nvPr>
        </p:nvSpPr>
        <p:spPr/>
        <p:txBody>
          <a:bodyPr/>
          <a:lstStyle/>
          <a:p>
            <a:r>
              <a:rPr lang="nl-BE" dirty="0"/>
              <a:t>Onze liquiditeit zit goed. Momenteel staat om en bij de 200.000 euro op onze rekeningen. Een normale stand voor deze periode van het jaar</a:t>
            </a:r>
          </a:p>
          <a:p>
            <a:endParaRPr lang="nl-BE" dirty="0"/>
          </a:p>
          <a:p>
            <a:r>
              <a:rPr lang="nl-BE" dirty="0"/>
              <a:t>Behoudens heel grote vertragingen in de </a:t>
            </a:r>
            <a:r>
              <a:rPr lang="nl-BE" dirty="0" err="1"/>
              <a:t>subsidieuitbetalingen</a:t>
            </a:r>
            <a:r>
              <a:rPr lang="nl-BE" dirty="0"/>
              <a:t> komen we niet in de problemen.</a:t>
            </a:r>
          </a:p>
          <a:p>
            <a:endParaRPr lang="nl-BE" dirty="0"/>
          </a:p>
        </p:txBody>
      </p:sp>
      <p:pic>
        <p:nvPicPr>
          <p:cNvPr id="7" name="Picture 6">
            <a:extLst>
              <a:ext uri="{FF2B5EF4-FFF2-40B4-BE49-F238E27FC236}">
                <a16:creationId xmlns:a16="http://schemas.microsoft.com/office/drawing/2014/main" id="{8E8DE792-55F0-FE3C-4171-DCEA883E3A9A}"/>
              </a:ext>
            </a:extLst>
          </p:cNvPr>
          <p:cNvPicPr>
            <a:picLocks noChangeAspect="1"/>
          </p:cNvPicPr>
          <p:nvPr/>
        </p:nvPicPr>
        <p:blipFill>
          <a:blip r:embed="rId2"/>
          <a:stretch>
            <a:fillRect/>
          </a:stretch>
        </p:blipFill>
        <p:spPr>
          <a:xfrm>
            <a:off x="6173452" y="535320"/>
            <a:ext cx="4810796" cy="5344271"/>
          </a:xfrm>
          <a:prstGeom prst="rect">
            <a:avLst/>
          </a:prstGeom>
        </p:spPr>
      </p:pic>
    </p:spTree>
    <p:extLst>
      <p:ext uri="{BB962C8B-B14F-4D97-AF65-F5344CB8AC3E}">
        <p14:creationId xmlns:p14="http://schemas.microsoft.com/office/powerpoint/2010/main" val="404621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6683-E3CE-BE36-7228-D8DE4037B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79977-6CC0-B870-70A2-1BABE2683097}"/>
              </a:ext>
            </a:extLst>
          </p:cNvPr>
          <p:cNvSpPr>
            <a:spLocks noGrp="1"/>
          </p:cNvSpPr>
          <p:nvPr>
            <p:ph type="title"/>
          </p:nvPr>
        </p:nvSpPr>
        <p:spPr/>
        <p:txBody>
          <a:bodyPr/>
          <a:lstStyle/>
          <a:p>
            <a:r>
              <a:rPr lang="nl-BE"/>
              <a:t>De NWG: algemeen</a:t>
            </a:r>
            <a:endParaRPr lang="en-US"/>
          </a:p>
        </p:txBody>
      </p:sp>
      <p:sp>
        <p:nvSpPr>
          <p:cNvPr id="4" name="Text Placeholder 3">
            <a:extLst>
              <a:ext uri="{FF2B5EF4-FFF2-40B4-BE49-F238E27FC236}">
                <a16:creationId xmlns:a16="http://schemas.microsoft.com/office/drawing/2014/main" id="{1F12E3A0-2DAF-3AD2-87EC-AED6AEE4AC97}"/>
              </a:ext>
            </a:extLst>
          </p:cNvPr>
          <p:cNvSpPr>
            <a:spLocks noGrp="1"/>
          </p:cNvSpPr>
          <p:nvPr>
            <p:ph type="body" sz="half" idx="2"/>
          </p:nvPr>
        </p:nvSpPr>
        <p:spPr>
          <a:xfrm>
            <a:off x="422266" y="2743542"/>
            <a:ext cx="5070484" cy="2863508"/>
          </a:xfrm>
        </p:spPr>
        <p:txBody>
          <a:bodyPr>
            <a:normAutofit fontScale="92500" lnSpcReduction="20000"/>
          </a:bodyPr>
          <a:lstStyle/>
          <a:p>
            <a:r>
              <a:rPr lang="nl-BE" dirty="0"/>
              <a:t>Was dit jaar duurder dan anders:</a:t>
            </a:r>
          </a:p>
          <a:p>
            <a:pPr marL="342900" indent="-342900">
              <a:buFont typeface="Arial" panose="020B0604020202020204" pitchFamily="34" charset="0"/>
              <a:buChar char="•"/>
            </a:pPr>
            <a:r>
              <a:rPr lang="nl-BE" dirty="0" err="1"/>
              <a:t>Bino’s</a:t>
            </a:r>
            <a:r>
              <a:rPr lang="nl-BE" dirty="0"/>
              <a:t> gekocht in 2023</a:t>
            </a:r>
          </a:p>
          <a:p>
            <a:pPr marL="342900" indent="-342900">
              <a:buFont typeface="Arial" panose="020B0604020202020204" pitchFamily="34" charset="0"/>
              <a:buChar char="•"/>
            </a:pPr>
            <a:r>
              <a:rPr lang="nl-BE" dirty="0"/>
              <a:t>Veldgidsen, truien en </a:t>
            </a:r>
            <a:r>
              <a:rPr lang="nl-BE" dirty="0" err="1"/>
              <a:t>buffs</a:t>
            </a:r>
            <a:r>
              <a:rPr lang="nl-BE" dirty="0"/>
              <a:t> gekocht (waarvan een groot deel pas in 2024 verkocht wordt)</a:t>
            </a:r>
          </a:p>
          <a:p>
            <a:pPr marL="342900" indent="-342900">
              <a:buFont typeface="Arial" panose="020B0604020202020204" pitchFamily="34" charset="0"/>
              <a:buChar char="•"/>
            </a:pPr>
            <a:r>
              <a:rPr lang="nl-BE" dirty="0"/>
              <a:t>Wel is er dit jaar een natuurstudiecursus bovenop natuurstudiecongres. Daarom werd er 500verlies begroot op NSC.</a:t>
            </a:r>
          </a:p>
        </p:txBody>
      </p:sp>
      <p:pic>
        <p:nvPicPr>
          <p:cNvPr id="5" name="Picture 4" descr="A graph with blue and orange lines&#10;&#10;Description automatically generated">
            <a:extLst>
              <a:ext uri="{FF2B5EF4-FFF2-40B4-BE49-F238E27FC236}">
                <a16:creationId xmlns:a16="http://schemas.microsoft.com/office/drawing/2014/main" id="{D675B08E-897F-124A-E248-8FF6E7B20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214" y="989013"/>
            <a:ext cx="5852172" cy="4389129"/>
          </a:xfrm>
          <a:prstGeom prst="rect">
            <a:avLst/>
          </a:prstGeom>
        </p:spPr>
      </p:pic>
    </p:spTree>
    <p:extLst>
      <p:ext uri="{BB962C8B-B14F-4D97-AF65-F5344CB8AC3E}">
        <p14:creationId xmlns:p14="http://schemas.microsoft.com/office/powerpoint/2010/main" val="2653508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546A-C2FA-89C1-A975-E8216BE22297}"/>
              </a:ext>
            </a:extLst>
          </p:cNvPr>
          <p:cNvSpPr>
            <a:spLocks noGrp="1"/>
          </p:cNvSpPr>
          <p:nvPr>
            <p:ph type="title"/>
          </p:nvPr>
        </p:nvSpPr>
        <p:spPr/>
        <p:txBody>
          <a:bodyPr/>
          <a:lstStyle/>
          <a:p>
            <a:r>
              <a:rPr lang="nl-BE"/>
              <a:t>Begroting 2024</a:t>
            </a:r>
            <a:endParaRPr lang="en-US"/>
          </a:p>
        </p:txBody>
      </p:sp>
      <p:sp>
        <p:nvSpPr>
          <p:cNvPr id="4" name="Text Placeholder 3">
            <a:extLst>
              <a:ext uri="{FF2B5EF4-FFF2-40B4-BE49-F238E27FC236}">
                <a16:creationId xmlns:a16="http://schemas.microsoft.com/office/drawing/2014/main" id="{143A6941-17E5-AEC0-4103-3CE3D9C84622}"/>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0892FFAA-925E-827E-B440-E748DEAC2FEF}"/>
              </a:ext>
            </a:extLst>
          </p:cNvPr>
          <p:cNvPicPr>
            <a:picLocks noChangeAspect="1"/>
          </p:cNvPicPr>
          <p:nvPr/>
        </p:nvPicPr>
        <p:blipFill>
          <a:blip r:embed="rId2"/>
          <a:stretch>
            <a:fillRect/>
          </a:stretch>
        </p:blipFill>
        <p:spPr>
          <a:xfrm>
            <a:off x="654102" y="1893605"/>
            <a:ext cx="10154100" cy="3975382"/>
          </a:xfrm>
          <a:prstGeom prst="rect">
            <a:avLst/>
          </a:prstGeom>
        </p:spPr>
      </p:pic>
      <p:sp>
        <p:nvSpPr>
          <p:cNvPr id="7" name="TextBox 6">
            <a:extLst>
              <a:ext uri="{FF2B5EF4-FFF2-40B4-BE49-F238E27FC236}">
                <a16:creationId xmlns:a16="http://schemas.microsoft.com/office/drawing/2014/main" id="{695C43D9-CB18-1345-C7A0-5BC5826CB3DE}"/>
              </a:ext>
            </a:extLst>
          </p:cNvPr>
          <p:cNvSpPr txBox="1"/>
          <p:nvPr/>
        </p:nvSpPr>
        <p:spPr>
          <a:xfrm>
            <a:off x="9601200" y="1162050"/>
            <a:ext cx="1651000" cy="646331"/>
          </a:xfrm>
          <a:prstGeom prst="rect">
            <a:avLst/>
          </a:prstGeom>
          <a:noFill/>
        </p:spPr>
        <p:txBody>
          <a:bodyPr wrap="square" rtlCol="0">
            <a:spAutoFit/>
          </a:bodyPr>
          <a:lstStyle/>
          <a:p>
            <a:r>
              <a:rPr lang="nl-BE" b="1"/>
              <a:t>Anders dan vorig jaar</a:t>
            </a:r>
            <a:endParaRPr lang="en-US" b="1"/>
          </a:p>
        </p:txBody>
      </p:sp>
      <p:sp>
        <p:nvSpPr>
          <p:cNvPr id="8" name="TextBox 7">
            <a:extLst>
              <a:ext uri="{FF2B5EF4-FFF2-40B4-BE49-F238E27FC236}">
                <a16:creationId xmlns:a16="http://schemas.microsoft.com/office/drawing/2014/main" id="{6DF583D0-17FC-3834-7725-850A7D9070A2}"/>
              </a:ext>
            </a:extLst>
          </p:cNvPr>
          <p:cNvSpPr txBox="1"/>
          <p:nvPr/>
        </p:nvSpPr>
        <p:spPr>
          <a:xfrm>
            <a:off x="4616450" y="1511300"/>
            <a:ext cx="1746250" cy="369332"/>
          </a:xfrm>
          <a:prstGeom prst="rect">
            <a:avLst/>
          </a:prstGeom>
          <a:noFill/>
        </p:spPr>
        <p:txBody>
          <a:bodyPr wrap="square" rtlCol="0">
            <a:spAutoFit/>
          </a:bodyPr>
          <a:lstStyle/>
          <a:p>
            <a:r>
              <a:rPr lang="nl-BE"/>
              <a:t>inkomsten</a:t>
            </a:r>
            <a:endParaRPr lang="en-US"/>
          </a:p>
        </p:txBody>
      </p:sp>
      <p:sp>
        <p:nvSpPr>
          <p:cNvPr id="9" name="TextBox 8">
            <a:extLst>
              <a:ext uri="{FF2B5EF4-FFF2-40B4-BE49-F238E27FC236}">
                <a16:creationId xmlns:a16="http://schemas.microsoft.com/office/drawing/2014/main" id="{F7585205-D875-29BA-66DF-066E959E9AC9}"/>
              </a:ext>
            </a:extLst>
          </p:cNvPr>
          <p:cNvSpPr txBox="1"/>
          <p:nvPr/>
        </p:nvSpPr>
        <p:spPr>
          <a:xfrm>
            <a:off x="6484410" y="1511300"/>
            <a:ext cx="1746250" cy="369332"/>
          </a:xfrm>
          <a:prstGeom prst="rect">
            <a:avLst/>
          </a:prstGeom>
          <a:noFill/>
        </p:spPr>
        <p:txBody>
          <a:bodyPr wrap="square" rtlCol="0">
            <a:spAutoFit/>
          </a:bodyPr>
          <a:lstStyle/>
          <a:p>
            <a:r>
              <a:rPr lang="nl-BE"/>
              <a:t>uitgaven</a:t>
            </a:r>
            <a:endParaRPr lang="en-US"/>
          </a:p>
        </p:txBody>
      </p:sp>
      <p:sp>
        <p:nvSpPr>
          <p:cNvPr id="10" name="TextBox 9">
            <a:extLst>
              <a:ext uri="{FF2B5EF4-FFF2-40B4-BE49-F238E27FC236}">
                <a16:creationId xmlns:a16="http://schemas.microsoft.com/office/drawing/2014/main" id="{F80E2AA3-3114-B4EA-F725-2C82BA048104}"/>
              </a:ext>
            </a:extLst>
          </p:cNvPr>
          <p:cNvSpPr txBox="1"/>
          <p:nvPr/>
        </p:nvSpPr>
        <p:spPr>
          <a:xfrm>
            <a:off x="8110516" y="1498327"/>
            <a:ext cx="1746250" cy="369332"/>
          </a:xfrm>
          <a:prstGeom prst="rect">
            <a:avLst/>
          </a:prstGeom>
          <a:noFill/>
        </p:spPr>
        <p:txBody>
          <a:bodyPr wrap="square" rtlCol="0">
            <a:spAutoFit/>
          </a:bodyPr>
          <a:lstStyle/>
          <a:p>
            <a:r>
              <a:rPr lang="nl-BE"/>
              <a:t>totaal</a:t>
            </a:r>
            <a:endParaRPr lang="en-US"/>
          </a:p>
        </p:txBody>
      </p:sp>
    </p:spTree>
    <p:extLst>
      <p:ext uri="{BB962C8B-B14F-4D97-AF65-F5344CB8AC3E}">
        <p14:creationId xmlns:p14="http://schemas.microsoft.com/office/powerpoint/2010/main" val="3305656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9A08-D61D-0A86-6F26-A464B4808BE8}"/>
              </a:ext>
            </a:extLst>
          </p:cNvPr>
          <p:cNvSpPr>
            <a:spLocks noGrp="1"/>
          </p:cNvSpPr>
          <p:nvPr>
            <p:ph type="ctrTitle"/>
          </p:nvPr>
        </p:nvSpPr>
        <p:spPr/>
        <p:txBody>
          <a:bodyPr/>
          <a:lstStyle/>
          <a:p>
            <a:r>
              <a:rPr lang="nl-BE"/>
              <a:t>BWG</a:t>
            </a:r>
            <a:endParaRPr lang="en-US"/>
          </a:p>
        </p:txBody>
      </p:sp>
      <p:sp>
        <p:nvSpPr>
          <p:cNvPr id="3" name="Subtitle 2">
            <a:extLst>
              <a:ext uri="{FF2B5EF4-FFF2-40B4-BE49-F238E27FC236}">
                <a16:creationId xmlns:a16="http://schemas.microsoft.com/office/drawing/2014/main" id="{10F7EA06-7842-9BA8-ABDC-B35342E40873}"/>
              </a:ext>
            </a:extLst>
          </p:cNvPr>
          <p:cNvSpPr>
            <a:spLocks noGrp="1"/>
          </p:cNvSpPr>
          <p:nvPr>
            <p:ph type="subTitle" idx="1"/>
          </p:nvPr>
        </p:nvSpPr>
        <p:spPr/>
        <p:txBody>
          <a:bodyPr/>
          <a:lstStyle/>
          <a:p>
            <a:endParaRPr lang="en-US"/>
          </a:p>
        </p:txBody>
      </p:sp>
      <p:pic>
        <p:nvPicPr>
          <p:cNvPr id="5" name="Picture 4" descr="A black and white logo&#10;&#10;Description automatically generated">
            <a:extLst>
              <a:ext uri="{FF2B5EF4-FFF2-40B4-BE49-F238E27FC236}">
                <a16:creationId xmlns:a16="http://schemas.microsoft.com/office/drawing/2014/main" id="{EC0A8989-34F2-8E4E-8155-8096CB09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0218"/>
            <a:ext cx="5250143" cy="5486400"/>
          </a:xfrm>
          <a:prstGeom prst="rect">
            <a:avLst/>
          </a:prstGeom>
        </p:spPr>
      </p:pic>
      <p:pic>
        <p:nvPicPr>
          <p:cNvPr id="6" name="Picture 5" descr="A black and white striped background with green letters&#10;&#10;Description automatically generated">
            <a:extLst>
              <a:ext uri="{FF2B5EF4-FFF2-40B4-BE49-F238E27FC236}">
                <a16:creationId xmlns:a16="http://schemas.microsoft.com/office/drawing/2014/main" id="{DBBA8656-E27B-FF83-0783-4B86C1F67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553" y="1913901"/>
            <a:ext cx="4381500" cy="2190750"/>
          </a:xfrm>
          <a:prstGeom prst="rect">
            <a:avLst/>
          </a:prstGeom>
        </p:spPr>
      </p:pic>
    </p:spTree>
    <p:extLst>
      <p:ext uri="{BB962C8B-B14F-4D97-AF65-F5344CB8AC3E}">
        <p14:creationId xmlns:p14="http://schemas.microsoft.com/office/powerpoint/2010/main" val="3671412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A36D-C9F3-CB6F-772A-64FD127C5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5ED2C-5F15-28EB-7473-B147C0293866}"/>
              </a:ext>
            </a:extLst>
          </p:cNvPr>
          <p:cNvSpPr>
            <a:spLocks noGrp="1"/>
          </p:cNvSpPr>
          <p:nvPr>
            <p:ph type="title"/>
          </p:nvPr>
        </p:nvSpPr>
        <p:spPr/>
        <p:txBody>
          <a:bodyPr/>
          <a:lstStyle/>
          <a:p>
            <a:r>
              <a:rPr lang="nl-BE"/>
              <a:t>BWG: algemeen</a:t>
            </a:r>
            <a:endParaRPr lang="en-US"/>
          </a:p>
        </p:txBody>
      </p:sp>
      <p:sp>
        <p:nvSpPr>
          <p:cNvPr id="4" name="Text Placeholder 3">
            <a:extLst>
              <a:ext uri="{FF2B5EF4-FFF2-40B4-BE49-F238E27FC236}">
                <a16:creationId xmlns:a16="http://schemas.microsoft.com/office/drawing/2014/main" id="{D49115DF-43EB-A609-7E79-6FF8C23C33CA}"/>
              </a:ext>
            </a:extLst>
          </p:cNvPr>
          <p:cNvSpPr>
            <a:spLocks noGrp="1"/>
          </p:cNvSpPr>
          <p:nvPr>
            <p:ph type="body" sz="half" idx="2"/>
          </p:nvPr>
        </p:nvSpPr>
        <p:spPr/>
        <p:txBody>
          <a:bodyPr>
            <a:normAutofit/>
          </a:bodyPr>
          <a:lstStyle/>
          <a:p>
            <a:r>
              <a:rPr lang="nl-BE" dirty="0"/>
              <a:t>1300 verlies begroot op meerdaagse activiteiten</a:t>
            </a:r>
          </a:p>
        </p:txBody>
      </p:sp>
      <p:pic>
        <p:nvPicPr>
          <p:cNvPr id="5" name="Picture 4" descr="A graph with blue and orange lines&#10;&#10;Description automatically generated">
            <a:extLst>
              <a:ext uri="{FF2B5EF4-FFF2-40B4-BE49-F238E27FC236}">
                <a16:creationId xmlns:a16="http://schemas.microsoft.com/office/drawing/2014/main" id="{C4B7A178-81CD-81CF-D87B-46502E69A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78408"/>
            <a:ext cx="5852172" cy="4389129"/>
          </a:xfrm>
          <a:prstGeom prst="rect">
            <a:avLst/>
          </a:prstGeom>
        </p:spPr>
      </p:pic>
    </p:spTree>
    <p:extLst>
      <p:ext uri="{BB962C8B-B14F-4D97-AF65-F5344CB8AC3E}">
        <p14:creationId xmlns:p14="http://schemas.microsoft.com/office/powerpoint/2010/main" val="826181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5696-ACBE-85CB-EE05-8E97716C85EF}"/>
              </a:ext>
            </a:extLst>
          </p:cNvPr>
          <p:cNvSpPr>
            <a:spLocks noGrp="1"/>
          </p:cNvSpPr>
          <p:nvPr>
            <p:ph type="ctrTitle"/>
          </p:nvPr>
        </p:nvSpPr>
        <p:spPr/>
        <p:txBody>
          <a:bodyPr/>
          <a:lstStyle/>
          <a:p>
            <a:r>
              <a:rPr lang="nl-BE"/>
              <a:t>MWG</a:t>
            </a:r>
            <a:endParaRPr lang="en-US"/>
          </a:p>
        </p:txBody>
      </p:sp>
      <p:sp>
        <p:nvSpPr>
          <p:cNvPr id="3" name="Subtitle 2">
            <a:extLst>
              <a:ext uri="{FF2B5EF4-FFF2-40B4-BE49-F238E27FC236}">
                <a16:creationId xmlns:a16="http://schemas.microsoft.com/office/drawing/2014/main" id="{67E9C307-5D75-5B45-6DDF-C147B2AC5221}"/>
              </a:ext>
            </a:extLst>
          </p:cNvPr>
          <p:cNvSpPr>
            <a:spLocks noGrp="1"/>
          </p:cNvSpPr>
          <p:nvPr>
            <p:ph type="subTitle" idx="1"/>
          </p:nvPr>
        </p:nvSpPr>
        <p:spPr/>
        <p:txBody>
          <a:bodyPr/>
          <a:lstStyle/>
          <a:p>
            <a:endParaRPr lang="en-US" dirty="0"/>
          </a:p>
        </p:txBody>
      </p:sp>
      <p:pic>
        <p:nvPicPr>
          <p:cNvPr id="5" name="Picture 4" descr="A black and white logo&#10;&#10;Description automatically generated">
            <a:extLst>
              <a:ext uri="{FF2B5EF4-FFF2-40B4-BE49-F238E27FC236}">
                <a16:creationId xmlns:a16="http://schemas.microsoft.com/office/drawing/2014/main" id="{4CD55CA1-755A-04B9-0E94-4605B6511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615" y="1401224"/>
            <a:ext cx="10771104" cy="2815175"/>
          </a:xfrm>
          <a:prstGeom prst="rect">
            <a:avLst/>
          </a:prstGeom>
        </p:spPr>
      </p:pic>
    </p:spTree>
    <p:extLst>
      <p:ext uri="{BB962C8B-B14F-4D97-AF65-F5344CB8AC3E}">
        <p14:creationId xmlns:p14="http://schemas.microsoft.com/office/powerpoint/2010/main" val="2262676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3F81-B35B-7B58-49CD-56B7ECB1F578}"/>
              </a:ext>
            </a:extLst>
          </p:cNvPr>
          <p:cNvSpPr>
            <a:spLocks noGrp="1"/>
          </p:cNvSpPr>
          <p:nvPr>
            <p:ph type="title"/>
          </p:nvPr>
        </p:nvSpPr>
        <p:spPr/>
        <p:txBody>
          <a:bodyPr/>
          <a:lstStyle/>
          <a:p>
            <a:r>
              <a:rPr lang="nl-BE"/>
              <a:t>MWG: algemeen</a:t>
            </a:r>
            <a:endParaRPr lang="en-US"/>
          </a:p>
        </p:txBody>
      </p:sp>
      <p:pic>
        <p:nvPicPr>
          <p:cNvPr id="5" name="Content Placeholder 4" descr="A graph with blue and orange lines&#10;&#10;Description automatically generated">
            <a:extLst>
              <a:ext uri="{FF2B5EF4-FFF2-40B4-BE49-F238E27FC236}">
                <a16:creationId xmlns:a16="http://schemas.microsoft.com/office/drawing/2014/main" id="{E8EE46E9-3120-C404-CAB9-E79D5EDC6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6225" y="1301751"/>
            <a:ext cx="6092825" cy="4569618"/>
          </a:xfrm>
        </p:spPr>
      </p:pic>
      <p:sp>
        <p:nvSpPr>
          <p:cNvPr id="6" name="TextBox 5">
            <a:extLst>
              <a:ext uri="{FF2B5EF4-FFF2-40B4-BE49-F238E27FC236}">
                <a16:creationId xmlns:a16="http://schemas.microsoft.com/office/drawing/2014/main" id="{BAD9194B-FA4D-68FC-FD3A-AD97772D9979}"/>
              </a:ext>
            </a:extLst>
          </p:cNvPr>
          <p:cNvSpPr txBox="1"/>
          <p:nvPr/>
        </p:nvSpPr>
        <p:spPr>
          <a:xfrm>
            <a:off x="787400" y="2133600"/>
            <a:ext cx="4298950" cy="1477328"/>
          </a:xfrm>
          <a:prstGeom prst="rect">
            <a:avLst/>
          </a:prstGeom>
          <a:noFill/>
        </p:spPr>
        <p:txBody>
          <a:bodyPr wrap="square" rtlCol="0">
            <a:spAutoFit/>
          </a:bodyPr>
          <a:lstStyle/>
          <a:p>
            <a:r>
              <a:rPr lang="nl-BE" dirty="0"/>
              <a:t>Enkel vervoerskosten goedkoper begroot van 392euro naar 50 euro</a:t>
            </a:r>
          </a:p>
          <a:p>
            <a:endParaRPr lang="nl-BE" dirty="0"/>
          </a:p>
          <a:p>
            <a:r>
              <a:rPr lang="nl-BE" dirty="0"/>
              <a:t>Krijgen </a:t>
            </a:r>
            <a:r>
              <a:rPr lang="nl-BE" b="1" dirty="0"/>
              <a:t>1050 euro verlies begroot voor hun meerdaagse kampen</a:t>
            </a:r>
            <a:r>
              <a:rPr lang="nl-BE" dirty="0"/>
              <a:t> deze zomer</a:t>
            </a:r>
            <a:endParaRPr lang="en-US" dirty="0"/>
          </a:p>
        </p:txBody>
      </p:sp>
    </p:spTree>
    <p:extLst>
      <p:ext uri="{BB962C8B-B14F-4D97-AF65-F5344CB8AC3E}">
        <p14:creationId xmlns:p14="http://schemas.microsoft.com/office/powerpoint/2010/main" val="2042200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5059-1ECC-C098-6CDF-3B74F0EFADDC}"/>
              </a:ext>
            </a:extLst>
          </p:cNvPr>
          <p:cNvSpPr>
            <a:spLocks noGrp="1"/>
          </p:cNvSpPr>
          <p:nvPr>
            <p:ph type="ctrTitle"/>
          </p:nvPr>
        </p:nvSpPr>
        <p:spPr/>
        <p:txBody>
          <a:bodyPr/>
          <a:lstStyle/>
          <a:p>
            <a:r>
              <a:rPr lang="nl-BE"/>
              <a:t>VP</a:t>
            </a:r>
            <a:endParaRPr lang="en-US"/>
          </a:p>
        </p:txBody>
      </p:sp>
      <p:sp>
        <p:nvSpPr>
          <p:cNvPr id="3" name="Subtitle 2">
            <a:extLst>
              <a:ext uri="{FF2B5EF4-FFF2-40B4-BE49-F238E27FC236}">
                <a16:creationId xmlns:a16="http://schemas.microsoft.com/office/drawing/2014/main" id="{1720A931-068A-6AE7-D2A8-05BFD5F6E9A0}"/>
              </a:ext>
            </a:extLst>
          </p:cNvPr>
          <p:cNvSpPr>
            <a:spLocks noGrp="1"/>
          </p:cNvSpPr>
          <p:nvPr>
            <p:ph type="subTitle" idx="1"/>
          </p:nvPr>
        </p:nvSpPr>
        <p:spPr/>
        <p:txBody>
          <a:bodyPr/>
          <a:lstStyle/>
          <a:p>
            <a:endParaRPr lang="en-US"/>
          </a:p>
        </p:txBody>
      </p:sp>
      <p:pic>
        <p:nvPicPr>
          <p:cNvPr id="5" name="Picture 4" descr="A logo for college&#10;&#10;Description automatically generated">
            <a:extLst>
              <a:ext uri="{FF2B5EF4-FFF2-40B4-BE49-F238E27FC236}">
                <a16:creationId xmlns:a16="http://schemas.microsoft.com/office/drawing/2014/main" id="{BACB4126-0BB2-8DEB-2A8C-36E93C37B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137" y="978408"/>
            <a:ext cx="3414713" cy="3414713"/>
          </a:xfrm>
          <a:prstGeom prst="rect">
            <a:avLst/>
          </a:prstGeom>
        </p:spPr>
      </p:pic>
      <p:pic>
        <p:nvPicPr>
          <p:cNvPr id="7" name="Picture 6" descr="A group of people sitting on steps outside of a building&#10;&#10;Description automatically generated">
            <a:extLst>
              <a:ext uri="{FF2B5EF4-FFF2-40B4-BE49-F238E27FC236}">
                <a16:creationId xmlns:a16="http://schemas.microsoft.com/office/drawing/2014/main" id="{C07C26C7-8C9A-401E-8FAB-72B9F096A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065" y="1054100"/>
            <a:ext cx="4771651" cy="3578738"/>
          </a:xfrm>
          <a:prstGeom prst="rect">
            <a:avLst/>
          </a:prstGeom>
        </p:spPr>
      </p:pic>
    </p:spTree>
    <p:extLst>
      <p:ext uri="{BB962C8B-B14F-4D97-AF65-F5344CB8AC3E}">
        <p14:creationId xmlns:p14="http://schemas.microsoft.com/office/powerpoint/2010/main" val="1025461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DA136-D30F-2BC6-B3B5-F1E847A96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05E3F-7E00-C455-DB25-8F444590D318}"/>
              </a:ext>
            </a:extLst>
          </p:cNvPr>
          <p:cNvSpPr>
            <a:spLocks noGrp="1"/>
          </p:cNvSpPr>
          <p:nvPr>
            <p:ph type="title"/>
          </p:nvPr>
        </p:nvSpPr>
        <p:spPr>
          <a:xfrm>
            <a:off x="517869" y="978409"/>
            <a:ext cx="8891601" cy="1248598"/>
          </a:xfrm>
        </p:spPr>
        <p:txBody>
          <a:bodyPr/>
          <a:lstStyle/>
          <a:p>
            <a:r>
              <a:rPr lang="nl-BE"/>
              <a:t>Cursussen indexering</a:t>
            </a:r>
            <a:endParaRPr lang="en-US"/>
          </a:p>
        </p:txBody>
      </p:sp>
      <p:sp>
        <p:nvSpPr>
          <p:cNvPr id="4" name="Text Placeholder 3">
            <a:extLst>
              <a:ext uri="{FF2B5EF4-FFF2-40B4-BE49-F238E27FC236}">
                <a16:creationId xmlns:a16="http://schemas.microsoft.com/office/drawing/2014/main" id="{58831FB4-7834-2AE5-20A5-1456F75E2BA7}"/>
              </a:ext>
            </a:extLst>
          </p:cNvPr>
          <p:cNvSpPr>
            <a:spLocks noGrp="1"/>
          </p:cNvSpPr>
          <p:nvPr>
            <p:ph type="body" sz="half" idx="2"/>
          </p:nvPr>
        </p:nvSpPr>
        <p:spPr>
          <a:xfrm>
            <a:off x="517869" y="1843548"/>
            <a:ext cx="10786769" cy="4025439"/>
          </a:xfrm>
        </p:spPr>
        <p:txBody>
          <a:bodyPr>
            <a:normAutofit/>
          </a:bodyPr>
          <a:lstStyle/>
          <a:p>
            <a:r>
              <a:rPr lang="nl-BE" dirty="0"/>
              <a:t>Nu meegerekend in de begroting:</a:t>
            </a:r>
          </a:p>
          <a:p>
            <a:pPr marL="342900" indent="-342900">
              <a:buFont typeface="Arial" panose="020B0604020202020204" pitchFamily="34" charset="0"/>
              <a:buChar char="•"/>
            </a:pPr>
            <a:r>
              <a:rPr lang="nl-NL" dirty="0"/>
              <a:t>maximale kamplocatiekost optrekken met 15% (we boeken die locaties 3 jaar op voorhand, dus dat heeft geen invloed op 2024-2026)</a:t>
            </a:r>
          </a:p>
          <a:p>
            <a:pPr marL="342900" indent="-342900">
              <a:buFont typeface="Arial" panose="020B0604020202020204" pitchFamily="34" charset="0"/>
              <a:buChar char="•"/>
            </a:pPr>
            <a:r>
              <a:rPr lang="nl-NL" dirty="0" err="1"/>
              <a:t>Togestane</a:t>
            </a:r>
            <a:r>
              <a:rPr lang="nl-NL" dirty="0"/>
              <a:t> kost voor eten optrekken van 9pp/dag naar 10pp/dag</a:t>
            </a:r>
          </a:p>
          <a:p>
            <a:pPr marL="342900" indent="-342900">
              <a:buFont typeface="Arial" panose="020B0604020202020204" pitchFamily="34" charset="0"/>
              <a:buChar char="•"/>
            </a:pPr>
            <a:r>
              <a:rPr lang="nl-BE" dirty="0"/>
              <a:t>inschrijvingsgelden verhogen met 10%</a:t>
            </a:r>
          </a:p>
          <a:p>
            <a:pPr marL="342900" indent="-342900">
              <a:buFont typeface="Arial" panose="020B0604020202020204" pitchFamily="34" charset="0"/>
              <a:buChar char="•"/>
            </a:pPr>
            <a:endParaRPr lang="nl-BE" dirty="0"/>
          </a:p>
          <a:p>
            <a:r>
              <a:rPr lang="nl-BE" dirty="0"/>
              <a:t>De VP wil echter </a:t>
            </a:r>
            <a:r>
              <a:rPr lang="nl-BE" b="1" dirty="0"/>
              <a:t>toch geen stijging van de inschrijvingsgelden</a:t>
            </a:r>
            <a:r>
              <a:rPr lang="nl-BE" dirty="0"/>
              <a:t>. Hier stemmen we dus straks over als </a:t>
            </a:r>
            <a:r>
              <a:rPr lang="nl-BE" dirty="0" err="1"/>
              <a:t>ammendement</a:t>
            </a:r>
            <a:endParaRPr lang="nl-BE" dirty="0"/>
          </a:p>
        </p:txBody>
      </p:sp>
    </p:spTree>
    <p:extLst>
      <p:ext uri="{BB962C8B-B14F-4D97-AF65-F5344CB8AC3E}">
        <p14:creationId xmlns:p14="http://schemas.microsoft.com/office/powerpoint/2010/main" val="1681812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F33D-47F9-82A1-EFA4-EAF01F40F321}"/>
              </a:ext>
            </a:extLst>
          </p:cNvPr>
          <p:cNvSpPr>
            <a:spLocks noGrp="1"/>
          </p:cNvSpPr>
          <p:nvPr>
            <p:ph type="title"/>
          </p:nvPr>
        </p:nvSpPr>
        <p:spPr/>
        <p:txBody>
          <a:bodyPr/>
          <a:lstStyle/>
          <a:p>
            <a:r>
              <a:rPr lang="nl-BE"/>
              <a:t>Cursussen: Educatief materiaal</a:t>
            </a:r>
            <a:endParaRPr lang="en-US"/>
          </a:p>
        </p:txBody>
      </p:sp>
      <p:sp>
        <p:nvSpPr>
          <p:cNvPr id="3" name="Content Placeholder 2">
            <a:extLst>
              <a:ext uri="{FF2B5EF4-FFF2-40B4-BE49-F238E27FC236}">
                <a16:creationId xmlns:a16="http://schemas.microsoft.com/office/drawing/2014/main" id="{74E7A08D-0895-365E-9ECE-9C6E837B7C8E}"/>
              </a:ext>
            </a:extLst>
          </p:cNvPr>
          <p:cNvSpPr>
            <a:spLocks noGrp="1"/>
          </p:cNvSpPr>
          <p:nvPr>
            <p:ph idx="1"/>
          </p:nvPr>
        </p:nvSpPr>
        <p:spPr>
          <a:xfrm>
            <a:off x="517870" y="1822450"/>
            <a:ext cx="5455228" cy="4057141"/>
          </a:xfrm>
        </p:spPr>
        <p:txBody>
          <a:bodyPr/>
          <a:lstStyle/>
          <a:p>
            <a:r>
              <a:rPr lang="nl-BE" dirty="0"/>
              <a:t>De VP heeft nieuwe stageboekjes nodig, daarom wordt er uitzonderlijk meer begroot op educatief materiaal. (1028 euro </a:t>
            </a:r>
            <a:r>
              <a:rPr lang="nl-BE" dirty="0" err="1"/>
              <a:t>ipv</a:t>
            </a:r>
            <a:r>
              <a:rPr lang="nl-BE" dirty="0"/>
              <a:t>. 50euro)</a:t>
            </a:r>
            <a:endParaRPr lang="en-US" dirty="0"/>
          </a:p>
        </p:txBody>
      </p:sp>
      <p:pic>
        <p:nvPicPr>
          <p:cNvPr id="5" name="Picture 4" descr="A graph with blue and orange lines&#10;&#10;Description automatically generated">
            <a:extLst>
              <a:ext uri="{FF2B5EF4-FFF2-40B4-BE49-F238E27FC236}">
                <a16:creationId xmlns:a16="http://schemas.microsoft.com/office/drawing/2014/main" id="{2CEE58D7-CD2C-70D7-B45E-FF780C06D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821" y="1648059"/>
            <a:ext cx="5400166" cy="4050124"/>
          </a:xfrm>
          <a:prstGeom prst="rect">
            <a:avLst/>
          </a:prstGeom>
        </p:spPr>
      </p:pic>
    </p:spTree>
    <p:extLst>
      <p:ext uri="{BB962C8B-B14F-4D97-AF65-F5344CB8AC3E}">
        <p14:creationId xmlns:p14="http://schemas.microsoft.com/office/powerpoint/2010/main" val="1793318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67A6-53CB-FC66-8F09-6B30D1A43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FABD2-9240-1080-DCD9-6CD1CEBCB44D}"/>
              </a:ext>
            </a:extLst>
          </p:cNvPr>
          <p:cNvSpPr>
            <a:spLocks noGrp="1"/>
          </p:cNvSpPr>
          <p:nvPr>
            <p:ph type="title"/>
          </p:nvPr>
        </p:nvSpPr>
        <p:spPr>
          <a:xfrm>
            <a:off x="517869" y="978409"/>
            <a:ext cx="8891601" cy="1248598"/>
          </a:xfrm>
        </p:spPr>
        <p:txBody>
          <a:bodyPr/>
          <a:lstStyle/>
          <a:p>
            <a:r>
              <a:rPr lang="nl-BE"/>
              <a:t>Projectwerking VP</a:t>
            </a:r>
            <a:endParaRPr lang="en-US"/>
          </a:p>
        </p:txBody>
      </p:sp>
      <p:sp>
        <p:nvSpPr>
          <p:cNvPr id="4" name="Text Placeholder 3">
            <a:extLst>
              <a:ext uri="{FF2B5EF4-FFF2-40B4-BE49-F238E27FC236}">
                <a16:creationId xmlns:a16="http://schemas.microsoft.com/office/drawing/2014/main" id="{9B5D74BD-789E-45FB-A0FB-C57332F08DD9}"/>
              </a:ext>
            </a:extLst>
          </p:cNvPr>
          <p:cNvSpPr>
            <a:spLocks noGrp="1"/>
          </p:cNvSpPr>
          <p:nvPr>
            <p:ph type="body" sz="half" idx="2"/>
          </p:nvPr>
        </p:nvSpPr>
        <p:spPr>
          <a:xfrm>
            <a:off x="517869" y="2227007"/>
            <a:ext cx="5160259" cy="3641980"/>
          </a:xfrm>
        </p:spPr>
        <p:txBody>
          <a:bodyPr>
            <a:normAutofit/>
          </a:bodyPr>
          <a:lstStyle/>
          <a:p>
            <a:r>
              <a:rPr lang="nl-BE" dirty="0"/>
              <a:t>750 euro goedkoper begroot dan in 2023 want er komt geen animatrotterweekend</a:t>
            </a:r>
          </a:p>
        </p:txBody>
      </p:sp>
      <p:pic>
        <p:nvPicPr>
          <p:cNvPr id="5" name="Picture 4" descr="A graph with blue and orange lines&#10;&#10;Description automatically generated">
            <a:extLst>
              <a:ext uri="{FF2B5EF4-FFF2-40B4-BE49-F238E27FC236}">
                <a16:creationId xmlns:a16="http://schemas.microsoft.com/office/drawing/2014/main" id="{AA091965-0B9A-E3C4-5627-70DE4067D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617" y="1490462"/>
            <a:ext cx="5852172" cy="4389129"/>
          </a:xfrm>
          <a:prstGeom prst="rect">
            <a:avLst/>
          </a:prstGeom>
        </p:spPr>
      </p:pic>
    </p:spTree>
    <p:extLst>
      <p:ext uri="{BB962C8B-B14F-4D97-AF65-F5344CB8AC3E}">
        <p14:creationId xmlns:p14="http://schemas.microsoft.com/office/powerpoint/2010/main" val="344028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D25B-B12D-39D9-FACD-571F155527C8}"/>
              </a:ext>
            </a:extLst>
          </p:cNvPr>
          <p:cNvSpPr>
            <a:spLocks noGrp="1"/>
          </p:cNvSpPr>
          <p:nvPr>
            <p:ph type="ctrTitle"/>
          </p:nvPr>
        </p:nvSpPr>
        <p:spPr/>
        <p:txBody>
          <a:bodyPr/>
          <a:lstStyle/>
          <a:p>
            <a:r>
              <a:rPr lang="nl-BE"/>
              <a:t>RESULTATEN</a:t>
            </a:r>
            <a:endParaRPr lang="en-US"/>
          </a:p>
        </p:txBody>
      </p:sp>
      <p:sp>
        <p:nvSpPr>
          <p:cNvPr id="3" name="Subtitle 2">
            <a:extLst>
              <a:ext uri="{FF2B5EF4-FFF2-40B4-BE49-F238E27FC236}">
                <a16:creationId xmlns:a16="http://schemas.microsoft.com/office/drawing/2014/main" id="{7B48CDBA-6D4C-9C8C-0671-5E2AA56B2CE0}"/>
              </a:ext>
            </a:extLst>
          </p:cNvPr>
          <p:cNvSpPr>
            <a:spLocks noGrp="1"/>
          </p:cNvSpPr>
          <p:nvPr>
            <p:ph type="subTitle" idx="1"/>
          </p:nvPr>
        </p:nvSpPr>
        <p:spPr/>
        <p:txBody>
          <a:bodyPr/>
          <a:lstStyle/>
          <a:p>
            <a:r>
              <a:rPr lang="nl-BE"/>
              <a:t>Een </a:t>
            </a:r>
            <a:r>
              <a:rPr lang="nl-BE" err="1"/>
              <a:t>overizcht</a:t>
            </a:r>
            <a:r>
              <a:rPr lang="nl-BE"/>
              <a:t> van de belangrijkste conclusies</a:t>
            </a:r>
            <a:endParaRPr lang="en-US"/>
          </a:p>
        </p:txBody>
      </p:sp>
    </p:spTree>
    <p:extLst>
      <p:ext uri="{BB962C8B-B14F-4D97-AF65-F5344CB8AC3E}">
        <p14:creationId xmlns:p14="http://schemas.microsoft.com/office/powerpoint/2010/main" val="1742594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F9A6-5B7B-FBC0-DEA0-5ACAB64C8276}"/>
              </a:ext>
            </a:extLst>
          </p:cNvPr>
          <p:cNvSpPr>
            <a:spLocks noGrp="1"/>
          </p:cNvSpPr>
          <p:nvPr>
            <p:ph type="ctrTitle"/>
          </p:nvPr>
        </p:nvSpPr>
        <p:spPr/>
        <p:txBody>
          <a:bodyPr/>
          <a:lstStyle/>
          <a:p>
            <a:r>
              <a:rPr lang="nl-BE"/>
              <a:t>AOP</a:t>
            </a:r>
            <a:endParaRPr lang="en-US"/>
          </a:p>
        </p:txBody>
      </p:sp>
      <p:sp>
        <p:nvSpPr>
          <p:cNvPr id="3" name="Subtitle 2">
            <a:extLst>
              <a:ext uri="{FF2B5EF4-FFF2-40B4-BE49-F238E27FC236}">
                <a16:creationId xmlns:a16="http://schemas.microsoft.com/office/drawing/2014/main" id="{9905BA29-3F66-D1BB-30A1-F5462210F685}"/>
              </a:ext>
            </a:extLst>
          </p:cNvPr>
          <p:cNvSpPr>
            <a:spLocks noGrp="1"/>
          </p:cNvSpPr>
          <p:nvPr>
            <p:ph type="subTitle" idx="1"/>
          </p:nvPr>
        </p:nvSpPr>
        <p:spPr/>
        <p:txBody>
          <a:bodyPr/>
          <a:lstStyle/>
          <a:p>
            <a:endParaRPr lang="en-US"/>
          </a:p>
        </p:txBody>
      </p:sp>
      <p:pic>
        <p:nvPicPr>
          <p:cNvPr id="5" name="Picture 4" descr="A logo with circles and dots&#10;&#10;Description automatically generated">
            <a:extLst>
              <a:ext uri="{FF2B5EF4-FFF2-40B4-BE49-F238E27FC236}">
                <a16:creationId xmlns:a16="http://schemas.microsoft.com/office/drawing/2014/main" id="{5E8E1C3C-1C4A-4C8F-E01B-3C8A442C8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6102"/>
            <a:ext cx="4984955" cy="4984955"/>
          </a:xfrm>
          <a:prstGeom prst="rect">
            <a:avLst/>
          </a:prstGeom>
        </p:spPr>
      </p:pic>
      <p:pic>
        <p:nvPicPr>
          <p:cNvPr id="8" name="Picture 7" descr="A magazine cover with x-ray images of human body&#10;&#10;Description automatically generated">
            <a:extLst>
              <a:ext uri="{FF2B5EF4-FFF2-40B4-BE49-F238E27FC236}">
                <a16:creationId xmlns:a16="http://schemas.microsoft.com/office/drawing/2014/main" id="{69CBA1B6-1392-BF7C-97DB-0DBA05211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854" y="537098"/>
            <a:ext cx="3771900" cy="4974336"/>
          </a:xfrm>
          <a:prstGeom prst="rect">
            <a:avLst/>
          </a:prstGeom>
        </p:spPr>
      </p:pic>
    </p:spTree>
    <p:extLst>
      <p:ext uri="{BB962C8B-B14F-4D97-AF65-F5344CB8AC3E}">
        <p14:creationId xmlns:p14="http://schemas.microsoft.com/office/powerpoint/2010/main" val="3620783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C55D-FEB4-369B-BAA5-11A63E75B520}"/>
              </a:ext>
            </a:extLst>
          </p:cNvPr>
          <p:cNvSpPr>
            <a:spLocks noGrp="1"/>
          </p:cNvSpPr>
          <p:nvPr>
            <p:ph type="title"/>
          </p:nvPr>
        </p:nvSpPr>
        <p:spPr>
          <a:xfrm>
            <a:off x="754663" y="406909"/>
            <a:ext cx="11724930" cy="437642"/>
          </a:xfrm>
        </p:spPr>
        <p:txBody>
          <a:bodyPr/>
          <a:lstStyle/>
          <a:p>
            <a:br>
              <a:rPr lang="nl-BE" dirty="0"/>
            </a:br>
            <a:r>
              <a:rPr lang="nl-BE" dirty="0"/>
              <a:t>AOP: algemeen</a:t>
            </a:r>
            <a:br>
              <a:rPr lang="nl-BE" dirty="0"/>
            </a:br>
            <a:endParaRPr lang="en-US" dirty="0"/>
          </a:p>
        </p:txBody>
      </p:sp>
      <p:sp>
        <p:nvSpPr>
          <p:cNvPr id="3" name="Content Placeholder 2">
            <a:extLst>
              <a:ext uri="{FF2B5EF4-FFF2-40B4-BE49-F238E27FC236}">
                <a16:creationId xmlns:a16="http://schemas.microsoft.com/office/drawing/2014/main" id="{FA6386AA-E155-675F-D4CC-20E1BC212F6F}"/>
              </a:ext>
            </a:extLst>
          </p:cNvPr>
          <p:cNvSpPr>
            <a:spLocks noGrp="1"/>
          </p:cNvSpPr>
          <p:nvPr>
            <p:ph idx="1"/>
          </p:nvPr>
        </p:nvSpPr>
        <p:spPr>
          <a:xfrm>
            <a:off x="282738" y="1813742"/>
            <a:ext cx="4123800" cy="1016544"/>
          </a:xfrm>
        </p:spPr>
        <p:txBody>
          <a:bodyPr/>
          <a:lstStyle/>
          <a:p>
            <a:r>
              <a:rPr lang="nl-BE" dirty="0"/>
              <a:t>+/- evenveel kosten als begroot</a:t>
            </a:r>
          </a:p>
          <a:p>
            <a:r>
              <a:rPr lang="nl-BE" dirty="0"/>
              <a:t>Dus ook niets veranderd aan de begroting</a:t>
            </a:r>
          </a:p>
          <a:p>
            <a:endParaRPr lang="nl-BE" dirty="0"/>
          </a:p>
        </p:txBody>
      </p:sp>
      <p:pic>
        <p:nvPicPr>
          <p:cNvPr id="5" name="Picture 4" descr="A graph with blue and orange lines&#10;&#10;Description automatically generated">
            <a:extLst>
              <a:ext uri="{FF2B5EF4-FFF2-40B4-BE49-F238E27FC236}">
                <a16:creationId xmlns:a16="http://schemas.microsoft.com/office/drawing/2014/main" id="{11CD7164-17A3-7F27-F216-01C9F499C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628" y="1700343"/>
            <a:ext cx="5852172" cy="4389129"/>
          </a:xfrm>
          <a:prstGeom prst="rect">
            <a:avLst/>
          </a:prstGeom>
        </p:spPr>
      </p:pic>
    </p:spTree>
    <p:extLst>
      <p:ext uri="{BB962C8B-B14F-4D97-AF65-F5344CB8AC3E}">
        <p14:creationId xmlns:p14="http://schemas.microsoft.com/office/powerpoint/2010/main" val="294485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8EBB-E556-F9AF-1F55-44E409876E46}"/>
              </a:ext>
            </a:extLst>
          </p:cNvPr>
          <p:cNvSpPr>
            <a:spLocks noGrp="1"/>
          </p:cNvSpPr>
          <p:nvPr>
            <p:ph type="ctrTitle"/>
          </p:nvPr>
        </p:nvSpPr>
        <p:spPr/>
        <p:txBody>
          <a:bodyPr/>
          <a:lstStyle/>
          <a:p>
            <a:r>
              <a:rPr lang="nl-BE"/>
              <a:t>JP</a:t>
            </a:r>
            <a:endParaRPr lang="en-US"/>
          </a:p>
        </p:txBody>
      </p:sp>
      <p:sp>
        <p:nvSpPr>
          <p:cNvPr id="3" name="Subtitle 2">
            <a:extLst>
              <a:ext uri="{FF2B5EF4-FFF2-40B4-BE49-F238E27FC236}">
                <a16:creationId xmlns:a16="http://schemas.microsoft.com/office/drawing/2014/main" id="{82482B60-0685-2C60-4EE4-E5CFB496888C}"/>
              </a:ext>
            </a:extLst>
          </p:cNvPr>
          <p:cNvSpPr>
            <a:spLocks noGrp="1"/>
          </p:cNvSpPr>
          <p:nvPr>
            <p:ph type="subTitle" idx="1"/>
          </p:nvPr>
        </p:nvSpPr>
        <p:spPr/>
        <p:txBody>
          <a:bodyPr/>
          <a:lstStyle/>
          <a:p>
            <a:endParaRPr lang="en-US"/>
          </a:p>
        </p:txBody>
      </p:sp>
      <p:pic>
        <p:nvPicPr>
          <p:cNvPr id="5" name="Picture 4" descr="A black speaker with a handle&#10;&#10;Description automatically generated">
            <a:extLst>
              <a:ext uri="{FF2B5EF4-FFF2-40B4-BE49-F238E27FC236}">
                <a16:creationId xmlns:a16="http://schemas.microsoft.com/office/drawing/2014/main" id="{532C3AC0-1EE9-705B-7A8D-A4805C37B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176" y="355541"/>
            <a:ext cx="4051982" cy="4747402"/>
          </a:xfrm>
          <a:prstGeom prst="rect">
            <a:avLst/>
          </a:prstGeom>
        </p:spPr>
      </p:pic>
    </p:spTree>
    <p:extLst>
      <p:ext uri="{BB962C8B-B14F-4D97-AF65-F5344CB8AC3E}">
        <p14:creationId xmlns:p14="http://schemas.microsoft.com/office/powerpoint/2010/main" val="132137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889E-06E9-19BC-3FCC-2D6EC8603389}"/>
              </a:ext>
            </a:extLst>
          </p:cNvPr>
          <p:cNvSpPr>
            <a:spLocks noGrp="1"/>
          </p:cNvSpPr>
          <p:nvPr>
            <p:ph type="title"/>
          </p:nvPr>
        </p:nvSpPr>
        <p:spPr/>
        <p:txBody>
          <a:bodyPr/>
          <a:lstStyle/>
          <a:p>
            <a:r>
              <a:rPr lang="nl-BE"/>
              <a:t>JP: algemeen</a:t>
            </a:r>
            <a:endParaRPr lang="en-US"/>
          </a:p>
        </p:txBody>
      </p:sp>
      <p:sp>
        <p:nvSpPr>
          <p:cNvPr id="3" name="Content Placeholder 2">
            <a:extLst>
              <a:ext uri="{FF2B5EF4-FFF2-40B4-BE49-F238E27FC236}">
                <a16:creationId xmlns:a16="http://schemas.microsoft.com/office/drawing/2014/main" id="{A825FDDE-5B04-A6BC-C569-448086261B7B}"/>
              </a:ext>
            </a:extLst>
          </p:cNvPr>
          <p:cNvSpPr>
            <a:spLocks noGrp="1"/>
          </p:cNvSpPr>
          <p:nvPr>
            <p:ph idx="1"/>
          </p:nvPr>
        </p:nvSpPr>
        <p:spPr/>
        <p:txBody>
          <a:bodyPr/>
          <a:lstStyle/>
          <a:p>
            <a:r>
              <a:rPr lang="nl-BE" dirty="0"/>
              <a:t>Kampgelden terug wat minder pessimistisch begroot (resultaat 2022 overgenomen *inflatie). </a:t>
            </a:r>
          </a:p>
          <a:p>
            <a:r>
              <a:rPr lang="nl-BE" dirty="0"/>
              <a:t>Wel een aantal bijzonderheden aan de resultaten…</a:t>
            </a:r>
            <a:endParaRPr lang="en-US" dirty="0"/>
          </a:p>
        </p:txBody>
      </p:sp>
      <p:pic>
        <p:nvPicPr>
          <p:cNvPr id="7" name="Picture 6" descr="A graph with blue and orange lines&#10;&#10;Description automatically generated">
            <a:extLst>
              <a:ext uri="{FF2B5EF4-FFF2-40B4-BE49-F238E27FC236}">
                <a16:creationId xmlns:a16="http://schemas.microsoft.com/office/drawing/2014/main" id="{DBE40CEC-D5EA-3513-4646-21DBF168E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158" y="1082930"/>
            <a:ext cx="5852172" cy="4389129"/>
          </a:xfrm>
          <a:prstGeom prst="rect">
            <a:avLst/>
          </a:prstGeom>
        </p:spPr>
      </p:pic>
    </p:spTree>
    <p:extLst>
      <p:ext uri="{BB962C8B-B14F-4D97-AF65-F5344CB8AC3E}">
        <p14:creationId xmlns:p14="http://schemas.microsoft.com/office/powerpoint/2010/main" val="2406406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119F-54EF-051C-BDB3-FF7E8DB1CAD4}"/>
              </a:ext>
            </a:extLst>
          </p:cNvPr>
          <p:cNvSpPr>
            <a:spLocks noGrp="1"/>
          </p:cNvSpPr>
          <p:nvPr>
            <p:ph type="title"/>
          </p:nvPr>
        </p:nvSpPr>
        <p:spPr/>
        <p:txBody>
          <a:bodyPr/>
          <a:lstStyle/>
          <a:p>
            <a:r>
              <a:rPr lang="nl-BE" dirty="0"/>
              <a:t>JP: kampverslagen: deelnamegeld</a:t>
            </a:r>
            <a:endParaRPr lang="en-US" dirty="0"/>
          </a:p>
        </p:txBody>
      </p:sp>
      <p:sp>
        <p:nvSpPr>
          <p:cNvPr id="6" name="Content Placeholder 2">
            <a:extLst>
              <a:ext uri="{FF2B5EF4-FFF2-40B4-BE49-F238E27FC236}">
                <a16:creationId xmlns:a16="http://schemas.microsoft.com/office/drawing/2014/main" id="{E756F598-8AEA-AE94-BC14-CD982D4111AA}"/>
              </a:ext>
            </a:extLst>
          </p:cNvPr>
          <p:cNvSpPr txBox="1">
            <a:spLocks/>
          </p:cNvSpPr>
          <p:nvPr/>
        </p:nvSpPr>
        <p:spPr>
          <a:xfrm>
            <a:off x="517870" y="1822450"/>
            <a:ext cx="4885980" cy="4057141"/>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Er is niet goed bijgehouden welke voorschotten kampen moesten krijgen en hoeveel geld er moest afgehouden worden van de kampinschrijvingsgelden.</a:t>
            </a:r>
          </a:p>
          <a:p>
            <a:endParaRPr lang="nl-BE" dirty="0"/>
          </a:p>
          <a:p>
            <a:r>
              <a:rPr lang="nl-BE" dirty="0"/>
              <a:t>Hierdoor is mogelijks geld misgelopen en vooral onnodig veel geld aan voorschotten besteed. Waardoor afdelingen ons vaak veel geld terug moesten betalen en er veel administratief gerommel was.</a:t>
            </a:r>
          </a:p>
        </p:txBody>
      </p:sp>
      <p:pic>
        <p:nvPicPr>
          <p:cNvPr id="8" name="Picture 7" descr="A graph with blue and orange lines&#10;&#10;Description automatically generated">
            <a:extLst>
              <a:ext uri="{FF2B5EF4-FFF2-40B4-BE49-F238E27FC236}">
                <a16:creationId xmlns:a16="http://schemas.microsoft.com/office/drawing/2014/main" id="{03C158CD-EC40-25BC-E0DC-2508867A1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502" y="1490462"/>
            <a:ext cx="5852172" cy="4389129"/>
          </a:xfrm>
          <a:prstGeom prst="rect">
            <a:avLst/>
          </a:prstGeom>
        </p:spPr>
      </p:pic>
    </p:spTree>
    <p:extLst>
      <p:ext uri="{BB962C8B-B14F-4D97-AF65-F5344CB8AC3E}">
        <p14:creationId xmlns:p14="http://schemas.microsoft.com/office/powerpoint/2010/main" val="3081917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0925-4DBB-327F-AE26-E3D6D4139D39}"/>
              </a:ext>
            </a:extLst>
          </p:cNvPr>
          <p:cNvSpPr>
            <a:spLocks noGrp="1"/>
          </p:cNvSpPr>
          <p:nvPr>
            <p:ph type="title"/>
          </p:nvPr>
        </p:nvSpPr>
        <p:spPr/>
        <p:txBody>
          <a:bodyPr/>
          <a:lstStyle/>
          <a:p>
            <a:r>
              <a:rPr lang="nl-BE"/>
              <a:t>JP: trollenfeest</a:t>
            </a:r>
            <a:endParaRPr lang="en-US"/>
          </a:p>
        </p:txBody>
      </p:sp>
      <p:pic>
        <p:nvPicPr>
          <p:cNvPr id="5" name="Content Placeholder 4" descr="A graph with blue line and orange line&#10;&#10;Description automatically generated">
            <a:extLst>
              <a:ext uri="{FF2B5EF4-FFF2-40B4-BE49-F238E27FC236}">
                <a16:creationId xmlns:a16="http://schemas.microsoft.com/office/drawing/2014/main" id="{3DEE2C0D-01BE-AF18-14E2-414ACD7B55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7754" y="1150375"/>
            <a:ext cx="5710065" cy="4282548"/>
          </a:xfrm>
        </p:spPr>
      </p:pic>
      <p:sp>
        <p:nvSpPr>
          <p:cNvPr id="6" name="TextBox 5">
            <a:extLst>
              <a:ext uri="{FF2B5EF4-FFF2-40B4-BE49-F238E27FC236}">
                <a16:creationId xmlns:a16="http://schemas.microsoft.com/office/drawing/2014/main" id="{90A47421-7E0D-2A1F-9A00-77256B8F33D9}"/>
              </a:ext>
            </a:extLst>
          </p:cNvPr>
          <p:cNvSpPr txBox="1"/>
          <p:nvPr/>
        </p:nvSpPr>
        <p:spPr>
          <a:xfrm>
            <a:off x="634181" y="1718187"/>
            <a:ext cx="4269658" cy="1200329"/>
          </a:xfrm>
          <a:prstGeom prst="rect">
            <a:avLst/>
          </a:prstGeom>
          <a:noFill/>
        </p:spPr>
        <p:txBody>
          <a:bodyPr wrap="square" rtlCol="0">
            <a:spAutoFit/>
          </a:bodyPr>
          <a:lstStyle/>
          <a:p>
            <a:r>
              <a:rPr lang="nl-BE" dirty="0"/>
              <a:t>Hebben heel veel geld aan privébussen moeten besteden omdat de NMBS plots aan het werken was en ze anders niet meer op locatie geraakten</a:t>
            </a:r>
            <a:endParaRPr lang="en-US" dirty="0"/>
          </a:p>
        </p:txBody>
      </p:sp>
    </p:spTree>
    <p:extLst>
      <p:ext uri="{BB962C8B-B14F-4D97-AF65-F5344CB8AC3E}">
        <p14:creationId xmlns:p14="http://schemas.microsoft.com/office/powerpoint/2010/main" val="3264330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0A70-A64E-171A-BCF5-0B77AC5D5C25}"/>
              </a:ext>
            </a:extLst>
          </p:cNvPr>
          <p:cNvSpPr>
            <a:spLocks noGrp="1"/>
          </p:cNvSpPr>
          <p:nvPr>
            <p:ph type="title"/>
          </p:nvPr>
        </p:nvSpPr>
        <p:spPr/>
        <p:txBody>
          <a:bodyPr/>
          <a:lstStyle/>
          <a:p>
            <a:r>
              <a:rPr lang="nl-BE"/>
              <a:t>Knokploeg-fuiven</a:t>
            </a:r>
            <a:endParaRPr lang="en-US"/>
          </a:p>
        </p:txBody>
      </p:sp>
      <p:pic>
        <p:nvPicPr>
          <p:cNvPr id="9" name="Content Placeholder 8" descr="A graph with blue and orange lines&#10;&#10;Description automatically generated">
            <a:extLst>
              <a:ext uri="{FF2B5EF4-FFF2-40B4-BE49-F238E27FC236}">
                <a16:creationId xmlns:a16="http://schemas.microsoft.com/office/drawing/2014/main" id="{8FF55486-2782-01A6-6B4C-2C916EE398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8141" y="1082930"/>
            <a:ext cx="5744207" cy="4308154"/>
          </a:xfrm>
        </p:spPr>
      </p:pic>
      <p:sp>
        <p:nvSpPr>
          <p:cNvPr id="10" name="TextBox 9">
            <a:extLst>
              <a:ext uri="{FF2B5EF4-FFF2-40B4-BE49-F238E27FC236}">
                <a16:creationId xmlns:a16="http://schemas.microsoft.com/office/drawing/2014/main" id="{294B73E1-34DB-7C92-AC42-151D6B0D4B32}"/>
              </a:ext>
            </a:extLst>
          </p:cNvPr>
          <p:cNvSpPr txBox="1"/>
          <p:nvPr/>
        </p:nvSpPr>
        <p:spPr>
          <a:xfrm>
            <a:off x="899652" y="1961535"/>
            <a:ext cx="3628103" cy="369332"/>
          </a:xfrm>
          <a:prstGeom prst="rect">
            <a:avLst/>
          </a:prstGeom>
          <a:noFill/>
        </p:spPr>
        <p:txBody>
          <a:bodyPr wrap="square" rtlCol="0">
            <a:spAutoFit/>
          </a:bodyPr>
          <a:lstStyle/>
          <a:p>
            <a:r>
              <a:rPr lang="nl-BE"/>
              <a:t>Goed verdiend!</a:t>
            </a:r>
            <a:endParaRPr lang="en-US"/>
          </a:p>
        </p:txBody>
      </p:sp>
    </p:spTree>
    <p:extLst>
      <p:ext uri="{BB962C8B-B14F-4D97-AF65-F5344CB8AC3E}">
        <p14:creationId xmlns:p14="http://schemas.microsoft.com/office/powerpoint/2010/main" val="2367385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B78A-0E50-99E2-0DF8-3A2CE0E97111}"/>
              </a:ext>
            </a:extLst>
          </p:cNvPr>
          <p:cNvSpPr>
            <a:spLocks noGrp="1"/>
          </p:cNvSpPr>
          <p:nvPr>
            <p:ph type="ctrTitle"/>
          </p:nvPr>
        </p:nvSpPr>
        <p:spPr/>
        <p:txBody>
          <a:bodyPr/>
          <a:lstStyle/>
          <a:p>
            <a:r>
              <a:rPr lang="nl-BE"/>
              <a:t>Verbouwing</a:t>
            </a:r>
            <a:endParaRPr lang="en-US"/>
          </a:p>
        </p:txBody>
      </p:sp>
      <p:sp>
        <p:nvSpPr>
          <p:cNvPr id="3" name="Subtitle 2">
            <a:extLst>
              <a:ext uri="{FF2B5EF4-FFF2-40B4-BE49-F238E27FC236}">
                <a16:creationId xmlns:a16="http://schemas.microsoft.com/office/drawing/2014/main" id="{F48071AA-9644-DFB1-240D-99E3B7FF66BF}"/>
              </a:ext>
            </a:extLst>
          </p:cNvPr>
          <p:cNvSpPr>
            <a:spLocks noGrp="1"/>
          </p:cNvSpPr>
          <p:nvPr>
            <p:ph type="subTitle" idx="1"/>
          </p:nvPr>
        </p:nvSpPr>
        <p:spPr/>
        <p:txBody>
          <a:bodyPr/>
          <a:lstStyle/>
          <a:p>
            <a:endParaRPr lang="en-US"/>
          </a:p>
        </p:txBody>
      </p:sp>
      <p:pic>
        <p:nvPicPr>
          <p:cNvPr id="4" name="Content Placeholder 4" descr="A building under construction with a few chairs&#10;&#10;Description automatically generated with medium confidence">
            <a:extLst>
              <a:ext uri="{FF2B5EF4-FFF2-40B4-BE49-F238E27FC236}">
                <a16:creationId xmlns:a16="http://schemas.microsoft.com/office/drawing/2014/main" id="{CE350696-6658-D66F-4288-7594A29F5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019" y="905532"/>
            <a:ext cx="3043237" cy="4057650"/>
          </a:xfrm>
          <a:prstGeom prst="rect">
            <a:avLst/>
          </a:prstGeom>
        </p:spPr>
      </p:pic>
    </p:spTree>
    <p:extLst>
      <p:ext uri="{BB962C8B-B14F-4D97-AF65-F5344CB8AC3E}">
        <p14:creationId xmlns:p14="http://schemas.microsoft.com/office/powerpoint/2010/main" val="2940347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DADB-070F-2DDF-F01A-2E3C2B54A62A}"/>
              </a:ext>
            </a:extLst>
          </p:cNvPr>
          <p:cNvSpPr>
            <a:spLocks noGrp="1"/>
          </p:cNvSpPr>
          <p:nvPr>
            <p:ph type="title"/>
          </p:nvPr>
        </p:nvSpPr>
        <p:spPr/>
        <p:txBody>
          <a:bodyPr/>
          <a:lstStyle/>
          <a:p>
            <a:r>
              <a:rPr lang="nl-BE"/>
              <a:t>Verbouwing</a:t>
            </a:r>
            <a:endParaRPr lang="en-US"/>
          </a:p>
        </p:txBody>
      </p:sp>
      <p:pic>
        <p:nvPicPr>
          <p:cNvPr id="7" name="Picture 6" descr="A graph with blue and orange lines&#10;&#10;Description automatically generated">
            <a:extLst>
              <a:ext uri="{FF2B5EF4-FFF2-40B4-BE49-F238E27FC236}">
                <a16:creationId xmlns:a16="http://schemas.microsoft.com/office/drawing/2014/main" id="{A40EA18D-BB57-5249-5BB0-7F5A73F29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91" y="1433538"/>
            <a:ext cx="5852172" cy="4389129"/>
          </a:xfrm>
          <a:prstGeom prst="rect">
            <a:avLst/>
          </a:prstGeom>
        </p:spPr>
      </p:pic>
      <p:sp>
        <p:nvSpPr>
          <p:cNvPr id="9" name="Content Placeholder 8">
            <a:extLst>
              <a:ext uri="{FF2B5EF4-FFF2-40B4-BE49-F238E27FC236}">
                <a16:creationId xmlns:a16="http://schemas.microsoft.com/office/drawing/2014/main" id="{46CC1F43-85B3-5940-FED4-19507118FC92}"/>
              </a:ext>
            </a:extLst>
          </p:cNvPr>
          <p:cNvSpPr>
            <a:spLocks noGrp="1"/>
          </p:cNvSpPr>
          <p:nvPr>
            <p:ph idx="1"/>
          </p:nvPr>
        </p:nvSpPr>
        <p:spPr/>
        <p:txBody>
          <a:bodyPr/>
          <a:lstStyle/>
          <a:p>
            <a:r>
              <a:rPr lang="nl-BE" dirty="0"/>
              <a:t>Puur afschrijvingen</a:t>
            </a:r>
          </a:p>
          <a:p>
            <a:endParaRPr lang="nl-BE" dirty="0"/>
          </a:p>
          <a:p>
            <a:r>
              <a:rPr lang="nl-BE" dirty="0"/>
              <a:t>Wordt heel langzamer goedkoper door de interest op de lening die steeds kleiner wordt.</a:t>
            </a:r>
            <a:endParaRPr lang="en-US" dirty="0"/>
          </a:p>
        </p:txBody>
      </p:sp>
    </p:spTree>
    <p:extLst>
      <p:ext uri="{BB962C8B-B14F-4D97-AF65-F5344CB8AC3E}">
        <p14:creationId xmlns:p14="http://schemas.microsoft.com/office/powerpoint/2010/main" val="3603996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467-8A83-A6D0-B5B4-85E7D209F1E3}"/>
              </a:ext>
            </a:extLst>
          </p:cNvPr>
          <p:cNvSpPr>
            <a:spLocks noGrp="1"/>
          </p:cNvSpPr>
          <p:nvPr>
            <p:ph type="ctrTitle"/>
          </p:nvPr>
        </p:nvSpPr>
        <p:spPr/>
        <p:txBody>
          <a:bodyPr/>
          <a:lstStyle/>
          <a:p>
            <a:r>
              <a:rPr lang="nl-BE"/>
              <a:t>Winkel</a:t>
            </a:r>
            <a:endParaRPr lang="en-US"/>
          </a:p>
        </p:txBody>
      </p:sp>
      <p:sp>
        <p:nvSpPr>
          <p:cNvPr id="3" name="Subtitle 2">
            <a:extLst>
              <a:ext uri="{FF2B5EF4-FFF2-40B4-BE49-F238E27FC236}">
                <a16:creationId xmlns:a16="http://schemas.microsoft.com/office/drawing/2014/main" id="{76F6DB42-B5F6-0BEA-A969-9755DF592A49}"/>
              </a:ext>
            </a:extLst>
          </p:cNvPr>
          <p:cNvSpPr>
            <a:spLocks noGrp="1"/>
          </p:cNvSpPr>
          <p:nvPr>
            <p:ph type="subTitle" idx="1"/>
          </p:nvPr>
        </p:nvSpPr>
        <p:spPr/>
        <p:txBody>
          <a:bodyPr/>
          <a:lstStyle/>
          <a:p>
            <a:endParaRPr lang="en-US"/>
          </a:p>
        </p:txBody>
      </p:sp>
      <p:pic>
        <p:nvPicPr>
          <p:cNvPr id="5" name="Picture 4" descr="A red and black logo&#10;&#10;Description automatically generated">
            <a:extLst>
              <a:ext uri="{FF2B5EF4-FFF2-40B4-BE49-F238E27FC236}">
                <a16:creationId xmlns:a16="http://schemas.microsoft.com/office/drawing/2014/main" id="{E8099D30-638C-B7A8-3184-5687E17EF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61" y="368710"/>
            <a:ext cx="6381136" cy="4785852"/>
          </a:xfrm>
          <a:prstGeom prst="rect">
            <a:avLst/>
          </a:prstGeom>
        </p:spPr>
      </p:pic>
    </p:spTree>
    <p:extLst>
      <p:ext uri="{BB962C8B-B14F-4D97-AF65-F5344CB8AC3E}">
        <p14:creationId xmlns:p14="http://schemas.microsoft.com/office/powerpoint/2010/main" val="309079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4B9E-F890-A443-A88D-700C3FF2AA7D}"/>
              </a:ext>
            </a:extLst>
          </p:cNvPr>
          <p:cNvSpPr>
            <a:spLocks noGrp="1"/>
          </p:cNvSpPr>
          <p:nvPr>
            <p:ph type="title"/>
          </p:nvPr>
        </p:nvSpPr>
        <p:spPr/>
        <p:txBody>
          <a:bodyPr>
            <a:normAutofit fontScale="90000"/>
          </a:bodyPr>
          <a:lstStyle/>
          <a:p>
            <a:r>
              <a:rPr lang="en-US" err="1"/>
              <a:t>Inleiding</a:t>
            </a:r>
            <a:br>
              <a:rPr lang="en-US"/>
            </a:br>
            <a:endParaRPr lang="en-US"/>
          </a:p>
        </p:txBody>
      </p:sp>
      <p:pic>
        <p:nvPicPr>
          <p:cNvPr id="6" name="Content Placeholder 5" descr="A person throwing money into the air&#10;&#10;Description automatically generated">
            <a:extLst>
              <a:ext uri="{FF2B5EF4-FFF2-40B4-BE49-F238E27FC236}">
                <a16:creationId xmlns:a16="http://schemas.microsoft.com/office/drawing/2014/main" id="{1B4B0A5B-EEA8-84ED-B47E-BDAD3453EA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205"/>
          <a:stretch/>
        </p:blipFill>
        <p:spPr>
          <a:xfrm>
            <a:off x="695670" y="1866900"/>
            <a:ext cx="5040693" cy="3426047"/>
          </a:xfrm>
        </p:spPr>
      </p:pic>
      <p:sp>
        <p:nvSpPr>
          <p:cNvPr id="10" name="TextBox 9">
            <a:extLst>
              <a:ext uri="{FF2B5EF4-FFF2-40B4-BE49-F238E27FC236}">
                <a16:creationId xmlns:a16="http://schemas.microsoft.com/office/drawing/2014/main" id="{1987E081-8259-097A-CF8F-144F9F5E275B}"/>
              </a:ext>
            </a:extLst>
          </p:cNvPr>
          <p:cNvSpPr txBox="1"/>
          <p:nvPr/>
        </p:nvSpPr>
        <p:spPr>
          <a:xfrm>
            <a:off x="6455639" y="1757392"/>
            <a:ext cx="4470400" cy="3970318"/>
          </a:xfrm>
          <a:prstGeom prst="rect">
            <a:avLst/>
          </a:prstGeom>
          <a:noFill/>
        </p:spPr>
        <p:txBody>
          <a:bodyPr wrap="square" rtlCol="0">
            <a:spAutoFit/>
          </a:bodyPr>
          <a:lstStyle/>
          <a:p>
            <a:endParaRPr lang="nl-BE" dirty="0"/>
          </a:p>
          <a:p>
            <a:pPr marL="285750" indent="-285750">
              <a:buFont typeface="Arial" panose="020B0604020202020204" pitchFamily="34" charset="0"/>
              <a:buChar char="•"/>
            </a:pPr>
            <a:r>
              <a:rPr lang="nl-BE" dirty="0"/>
              <a:t>Ik laat </a:t>
            </a:r>
            <a:r>
              <a:rPr lang="nl-BE" dirty="0" err="1"/>
              <a:t>aventoe</a:t>
            </a:r>
            <a:r>
              <a:rPr lang="nl-BE" dirty="0"/>
              <a:t> een grafiek zien. De bedragen in de grafieken zijn de voor inflatie gecorrigeerde bedragen. Geschaald naar de waarde van een euro in januari 2024. </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Ik pikte de meest interessante zaken uit de resultaten/begroting. Voor de </a:t>
            </a:r>
            <a:r>
              <a:rPr lang="nl-BE" dirty="0" err="1"/>
              <a:t>transaparantie</a:t>
            </a:r>
            <a:r>
              <a:rPr lang="nl-BE" dirty="0"/>
              <a:t> liggen er bundels verspreid met de gedetailleerde resultaten/begroting.</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87092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F984-179C-2203-2F15-11E573D11BA6}"/>
              </a:ext>
            </a:extLst>
          </p:cNvPr>
          <p:cNvSpPr>
            <a:spLocks noGrp="1"/>
          </p:cNvSpPr>
          <p:nvPr>
            <p:ph type="title"/>
          </p:nvPr>
        </p:nvSpPr>
        <p:spPr/>
        <p:txBody>
          <a:bodyPr/>
          <a:lstStyle/>
          <a:p>
            <a:r>
              <a:rPr lang="nl-BE" dirty="0"/>
              <a:t>Algemeen</a:t>
            </a:r>
            <a:endParaRPr lang="en-US" dirty="0"/>
          </a:p>
        </p:txBody>
      </p:sp>
      <p:sp>
        <p:nvSpPr>
          <p:cNvPr id="6" name="TextBox 5">
            <a:extLst>
              <a:ext uri="{FF2B5EF4-FFF2-40B4-BE49-F238E27FC236}">
                <a16:creationId xmlns:a16="http://schemas.microsoft.com/office/drawing/2014/main" id="{1E346649-2AAF-B50B-0058-9C9E452C5A90}"/>
              </a:ext>
            </a:extLst>
          </p:cNvPr>
          <p:cNvSpPr txBox="1"/>
          <p:nvPr/>
        </p:nvSpPr>
        <p:spPr>
          <a:xfrm>
            <a:off x="695670" y="2024185"/>
            <a:ext cx="4087345" cy="923330"/>
          </a:xfrm>
          <a:prstGeom prst="rect">
            <a:avLst/>
          </a:prstGeom>
          <a:noFill/>
        </p:spPr>
        <p:txBody>
          <a:bodyPr wrap="square" rtlCol="0">
            <a:spAutoFit/>
          </a:bodyPr>
          <a:lstStyle/>
          <a:p>
            <a:r>
              <a:rPr lang="nl-BE" dirty="0"/>
              <a:t>Ik heb bij het meeste het resultaat van 2023 overgenomen als het begrote bedraag voor 2024</a:t>
            </a:r>
            <a:endParaRPr lang="en-US" dirty="0"/>
          </a:p>
        </p:txBody>
      </p:sp>
      <p:pic>
        <p:nvPicPr>
          <p:cNvPr id="8" name="Content Placeholder 7" descr="A graph with blue and orange lines&#10;&#10;Description automatically generated">
            <a:extLst>
              <a:ext uri="{FF2B5EF4-FFF2-40B4-BE49-F238E27FC236}">
                <a16:creationId xmlns:a16="http://schemas.microsoft.com/office/drawing/2014/main" id="{B65EAECC-41CC-DB49-4955-46013639B4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0599" y="1052251"/>
            <a:ext cx="5691687" cy="4268764"/>
          </a:xfrm>
        </p:spPr>
      </p:pic>
    </p:spTree>
    <p:extLst>
      <p:ext uri="{BB962C8B-B14F-4D97-AF65-F5344CB8AC3E}">
        <p14:creationId xmlns:p14="http://schemas.microsoft.com/office/powerpoint/2010/main" val="36866192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883B-602E-0572-9888-D0079FAFF845}"/>
              </a:ext>
            </a:extLst>
          </p:cNvPr>
          <p:cNvSpPr>
            <a:spLocks noGrp="1"/>
          </p:cNvSpPr>
          <p:nvPr>
            <p:ph type="title"/>
          </p:nvPr>
        </p:nvSpPr>
        <p:spPr/>
        <p:txBody>
          <a:bodyPr/>
          <a:lstStyle/>
          <a:p>
            <a:r>
              <a:rPr lang="nl-BE" dirty="0"/>
              <a:t>MAAR: met alle kosten is er veel verlies</a:t>
            </a:r>
            <a:endParaRPr lang="en-US" dirty="0"/>
          </a:p>
        </p:txBody>
      </p:sp>
      <p:sp>
        <p:nvSpPr>
          <p:cNvPr id="4" name="TextBox 3">
            <a:extLst>
              <a:ext uri="{FF2B5EF4-FFF2-40B4-BE49-F238E27FC236}">
                <a16:creationId xmlns:a16="http://schemas.microsoft.com/office/drawing/2014/main" id="{BD080E81-BEE6-0CD1-7D50-5D0D91961A62}"/>
              </a:ext>
            </a:extLst>
          </p:cNvPr>
          <p:cNvSpPr txBox="1"/>
          <p:nvPr/>
        </p:nvSpPr>
        <p:spPr>
          <a:xfrm>
            <a:off x="861514" y="1558837"/>
            <a:ext cx="4420170" cy="3693319"/>
          </a:xfrm>
          <a:prstGeom prst="rect">
            <a:avLst/>
          </a:prstGeom>
          <a:noFill/>
        </p:spPr>
        <p:txBody>
          <a:bodyPr wrap="square">
            <a:spAutoFit/>
          </a:bodyPr>
          <a:lstStyle/>
          <a:p>
            <a:r>
              <a:rPr lang="en-US" sz="1800" b="1" i="0" u="none" strike="noStrike" dirty="0">
                <a:solidFill>
                  <a:srgbClr val="000000"/>
                </a:solidFill>
                <a:effectLst/>
                <a:latin typeface="Aptos Narrow" panose="020B0004020202020204" pitchFamily="34" charset="0"/>
              </a:rPr>
              <a:t>-14.000 tot -16.000 euro  </a:t>
            </a:r>
            <a:r>
              <a:rPr lang="en-US" sz="1800" b="1" i="0" u="none" strike="noStrike" dirty="0" err="1">
                <a:solidFill>
                  <a:srgbClr val="000000"/>
                </a:solidFill>
                <a:effectLst/>
                <a:latin typeface="Aptos Narrow" panose="020B0004020202020204" pitchFamily="34" charset="0"/>
              </a:rPr>
              <a:t>verlies</a:t>
            </a:r>
            <a:r>
              <a:rPr lang="en-US" sz="1800" b="1" i="0" u="none" strike="noStrike" dirty="0">
                <a:solidFill>
                  <a:srgbClr val="000000"/>
                </a:solidFill>
                <a:effectLst/>
                <a:latin typeface="Aptos Narrow" panose="020B0004020202020204" pitchFamily="34" charset="0"/>
              </a:rPr>
              <a:t> </a:t>
            </a:r>
          </a:p>
          <a:p>
            <a:r>
              <a:rPr lang="en-US" sz="1800" b="0" i="0" u="none" strike="noStrike" dirty="0" err="1">
                <a:solidFill>
                  <a:srgbClr val="000000"/>
                </a:solidFill>
                <a:effectLst/>
                <a:latin typeface="Aptos Narrow" panose="020B0004020202020204" pitchFamily="34" charset="0"/>
              </a:rPr>
              <a:t>voor</a:t>
            </a:r>
            <a:r>
              <a:rPr lang="en-US" sz="1800" b="0" i="0" u="none" strike="noStrike" dirty="0">
                <a:solidFill>
                  <a:srgbClr val="000000"/>
                </a:solidFill>
                <a:effectLst/>
                <a:latin typeface="Aptos Narrow" panose="020B0004020202020204" pitchFamily="34" charset="0"/>
              </a:rPr>
              <a:t> de </a:t>
            </a:r>
            <a:r>
              <a:rPr lang="en-US" sz="1800" b="0" i="0" u="none" strike="noStrike" dirty="0" err="1">
                <a:solidFill>
                  <a:srgbClr val="000000"/>
                </a:solidFill>
                <a:effectLst/>
                <a:latin typeface="Aptos Narrow" panose="020B0004020202020204" pitchFamily="34" charset="0"/>
              </a:rPr>
              <a:t>winkel</a:t>
            </a:r>
            <a:r>
              <a:rPr lang="en-US" sz="1800" b="0" i="0" u="none" strike="noStrike" dirty="0">
                <a:solidFill>
                  <a:srgbClr val="000000"/>
                </a:solidFill>
                <a:effectLst/>
                <a:latin typeface="Aptos Narrow" panose="020B0004020202020204" pitchFamily="34" charset="0"/>
              </a:rPr>
              <a:t> </a:t>
            </a:r>
            <a:r>
              <a:rPr lang="en-US" sz="1800" b="0" i="0" u="none" strike="noStrike" dirty="0" err="1">
                <a:solidFill>
                  <a:srgbClr val="000000"/>
                </a:solidFill>
                <a:effectLst/>
                <a:latin typeface="Aptos Narrow" panose="020B0004020202020204" pitchFamily="34" charset="0"/>
              </a:rPr>
              <a:t>afhankelijk</a:t>
            </a:r>
            <a:r>
              <a:rPr lang="en-US" sz="1800" b="0" i="0" u="none" strike="noStrike" dirty="0">
                <a:solidFill>
                  <a:srgbClr val="000000"/>
                </a:solidFill>
                <a:effectLst/>
                <a:latin typeface="Aptos Narrow" panose="020B0004020202020204" pitchFamily="34" charset="0"/>
              </a:rPr>
              <a:t> van de </a:t>
            </a:r>
            <a:r>
              <a:rPr lang="en-US" sz="1800" b="0" i="0" u="none" strike="noStrike" dirty="0" err="1">
                <a:solidFill>
                  <a:srgbClr val="000000"/>
                </a:solidFill>
                <a:effectLst/>
                <a:latin typeface="Aptos Narrow" panose="020B0004020202020204" pitchFamily="34" charset="0"/>
              </a:rPr>
              <a:t>berekeningsmethode</a:t>
            </a:r>
            <a:r>
              <a:rPr lang="en-US" sz="1800" b="0" i="0" u="none" strike="noStrike" dirty="0">
                <a:solidFill>
                  <a:srgbClr val="000000"/>
                </a:solidFill>
                <a:effectLst/>
                <a:latin typeface="Aptos Narrow" panose="020B0004020202020204" pitchFamily="34" charset="0"/>
              </a:rPr>
              <a:t>. </a:t>
            </a:r>
          </a:p>
          <a:p>
            <a:endParaRPr lang="en-US" dirty="0">
              <a:solidFill>
                <a:srgbClr val="000000"/>
              </a:solidFill>
              <a:latin typeface="Aptos Narrow" panose="020B0004020202020204" pitchFamily="34" charset="0"/>
            </a:endParaRPr>
          </a:p>
          <a:p>
            <a:r>
              <a:rPr lang="en-US" sz="1800" b="0" i="0" u="none" strike="noStrike" dirty="0">
                <a:solidFill>
                  <a:srgbClr val="000000"/>
                </a:solidFill>
                <a:effectLst/>
                <a:latin typeface="Aptos Narrow" panose="020B0004020202020204" pitchFamily="34" charset="0"/>
              </a:rPr>
              <a:t>*de </a:t>
            </a:r>
            <a:r>
              <a:rPr lang="en-US" sz="1800" b="0" i="0" u="none" strike="noStrike" dirty="0" err="1">
                <a:solidFill>
                  <a:srgbClr val="000000"/>
                </a:solidFill>
                <a:effectLst/>
                <a:latin typeface="Aptos Narrow" panose="020B0004020202020204" pitchFamily="34" charset="0"/>
              </a:rPr>
              <a:t>g</a:t>
            </a:r>
            <a:r>
              <a:rPr lang="en-US" dirty="0" err="1">
                <a:solidFill>
                  <a:srgbClr val="000000"/>
                </a:solidFill>
                <a:latin typeface="Aptos Narrow" panose="020B0004020202020204" pitchFamily="34" charset="0"/>
              </a:rPr>
              <a:t>rafiek</a:t>
            </a:r>
            <a:r>
              <a:rPr lang="en-US" dirty="0">
                <a:solidFill>
                  <a:srgbClr val="000000"/>
                </a:solidFill>
                <a:latin typeface="Aptos Narrow" panose="020B0004020202020204" pitchFamily="34" charset="0"/>
              </a:rPr>
              <a:t> </a:t>
            </a:r>
            <a:r>
              <a:rPr lang="en-US" dirty="0" err="1">
                <a:solidFill>
                  <a:srgbClr val="000000"/>
                </a:solidFill>
                <a:latin typeface="Aptos Narrow" panose="020B0004020202020204" pitchFamily="34" charset="0"/>
              </a:rPr>
              <a:t>gaat</a:t>
            </a:r>
            <a:r>
              <a:rPr lang="en-US" dirty="0">
                <a:solidFill>
                  <a:srgbClr val="000000"/>
                </a:solidFill>
                <a:latin typeface="Aptos Narrow" panose="020B0004020202020204" pitchFamily="34" charset="0"/>
              </a:rPr>
              <a:t> </a:t>
            </a:r>
            <a:r>
              <a:rPr lang="en-US" dirty="0" err="1">
                <a:solidFill>
                  <a:srgbClr val="000000"/>
                </a:solidFill>
                <a:latin typeface="Aptos Narrow" panose="020B0004020202020204" pitchFamily="34" charset="0"/>
              </a:rPr>
              <a:t>uit</a:t>
            </a:r>
            <a:r>
              <a:rPr lang="en-US" dirty="0">
                <a:solidFill>
                  <a:srgbClr val="000000"/>
                </a:solidFill>
                <a:latin typeface="Aptos Narrow" panose="020B0004020202020204" pitchFamily="34" charset="0"/>
              </a:rPr>
              <a:t> van 14.200euro  </a:t>
            </a:r>
            <a:r>
              <a:rPr lang="en-US" dirty="0" err="1">
                <a:solidFill>
                  <a:srgbClr val="000000"/>
                </a:solidFill>
                <a:latin typeface="Aptos Narrow" panose="020B0004020202020204" pitchFamily="34" charset="0"/>
              </a:rPr>
              <a:t>verlies</a:t>
            </a:r>
            <a:endParaRPr lang="en-US" dirty="0">
              <a:solidFill>
                <a:srgbClr val="000000"/>
              </a:solidFill>
              <a:latin typeface="Aptos Narrow" panose="020B0004020202020204" pitchFamily="34" charset="0"/>
            </a:endParaRPr>
          </a:p>
          <a:p>
            <a:endParaRPr lang="en-US" sz="1800" b="0" i="0" u="none" strike="noStrike" dirty="0">
              <a:solidFill>
                <a:srgbClr val="000000"/>
              </a:solidFill>
              <a:effectLst/>
              <a:latin typeface="Aptos Narrow" panose="020B0004020202020204" pitchFamily="34" charset="0"/>
            </a:endParaRPr>
          </a:p>
          <a:p>
            <a:r>
              <a:rPr lang="en-US" sz="1800" b="0" i="0" u="none" strike="noStrike" dirty="0">
                <a:solidFill>
                  <a:srgbClr val="000000"/>
                </a:solidFill>
                <a:effectLst/>
                <a:latin typeface="Aptos Narrow" panose="020B0004020202020204" pitchFamily="34" charset="0"/>
              </a:rPr>
              <a:t>Wat </a:t>
            </a:r>
            <a:r>
              <a:rPr lang="en-US" sz="1800" b="0" i="0" u="none" strike="noStrike" dirty="0" err="1">
                <a:solidFill>
                  <a:srgbClr val="000000"/>
                </a:solidFill>
                <a:effectLst/>
                <a:latin typeface="Aptos Narrow" panose="020B0004020202020204" pitchFamily="34" charset="0"/>
              </a:rPr>
              <a:t>hier</a:t>
            </a:r>
            <a:r>
              <a:rPr lang="en-US" sz="1800" b="0" i="0" u="none" strike="noStrike" dirty="0">
                <a:solidFill>
                  <a:srgbClr val="000000"/>
                </a:solidFill>
                <a:effectLst/>
                <a:latin typeface="Aptos Narrow" panose="020B0004020202020204" pitchFamily="34" charset="0"/>
              </a:rPr>
              <a:t> </a:t>
            </a:r>
            <a:r>
              <a:rPr lang="en-US" sz="1800" b="0" i="0" u="none" strike="noStrike" dirty="0" err="1">
                <a:solidFill>
                  <a:srgbClr val="000000"/>
                </a:solidFill>
                <a:effectLst/>
                <a:latin typeface="Aptos Narrow" panose="020B0004020202020204" pitchFamily="34" charset="0"/>
              </a:rPr>
              <a:t>onder</a:t>
            </a:r>
            <a:r>
              <a:rPr lang="en-US" sz="1800" b="0" i="0" u="none" strike="noStrike" dirty="0">
                <a:solidFill>
                  <a:srgbClr val="000000"/>
                </a:solidFill>
                <a:effectLst/>
                <a:latin typeface="Aptos Narrow" panose="020B0004020202020204" pitchFamily="34" charset="0"/>
              </a:rPr>
              <a:t> </a:t>
            </a:r>
            <a:r>
              <a:rPr lang="en-US" sz="1800" b="0" i="0" u="none" strike="noStrike" dirty="0" err="1">
                <a:solidFill>
                  <a:srgbClr val="000000"/>
                </a:solidFill>
                <a:effectLst/>
                <a:latin typeface="Aptos Narrow" panose="020B0004020202020204" pitchFamily="34" charset="0"/>
              </a:rPr>
              <a:t>valt</a:t>
            </a:r>
            <a:endParaRPr lang="en-US" sz="1800" b="0" i="0" u="none" strike="noStrike" dirty="0">
              <a:solidFill>
                <a:srgbClr val="000000"/>
              </a:solidFill>
              <a:effectLst/>
              <a:latin typeface="Aptos Narrow" panose="020B0004020202020204" pitchFamily="34" charset="0"/>
            </a:endParaRPr>
          </a:p>
          <a:p>
            <a:pPr marL="285750" indent="-285750">
              <a:buFont typeface="Arial" panose="020B0604020202020204" pitchFamily="34" charset="0"/>
              <a:buChar char="•"/>
            </a:pPr>
            <a:r>
              <a:rPr lang="en-US" dirty="0">
                <a:solidFill>
                  <a:srgbClr val="000000"/>
                </a:solidFill>
                <a:latin typeface="Aptos Narrow" panose="020B0004020202020204" pitchFamily="34" charset="0"/>
              </a:rPr>
              <a:t>De </a:t>
            </a:r>
            <a:r>
              <a:rPr lang="en-US" dirty="0" err="1">
                <a:solidFill>
                  <a:srgbClr val="000000"/>
                </a:solidFill>
                <a:latin typeface="Aptos Narrow" panose="020B0004020202020204" pitchFamily="34" charset="0"/>
              </a:rPr>
              <a:t>afnemende</a:t>
            </a:r>
            <a:r>
              <a:rPr lang="en-US" dirty="0">
                <a:solidFill>
                  <a:srgbClr val="000000"/>
                </a:solidFill>
                <a:latin typeface="Aptos Narrow" panose="020B0004020202020204" pitchFamily="34" charset="0"/>
              </a:rPr>
              <a:t> </a:t>
            </a:r>
            <a:r>
              <a:rPr lang="en-US" dirty="0" err="1">
                <a:solidFill>
                  <a:srgbClr val="000000"/>
                </a:solidFill>
                <a:latin typeface="Aptos Narrow" panose="020B0004020202020204" pitchFamily="34" charset="0"/>
              </a:rPr>
              <a:t>waarde</a:t>
            </a:r>
            <a:r>
              <a:rPr lang="en-US" dirty="0">
                <a:solidFill>
                  <a:srgbClr val="000000"/>
                </a:solidFill>
                <a:latin typeface="Aptos Narrow" panose="020B0004020202020204" pitchFamily="34" charset="0"/>
              </a:rPr>
              <a:t> van de stock</a:t>
            </a:r>
          </a:p>
          <a:p>
            <a:pPr marL="285750" indent="-285750">
              <a:buFont typeface="Arial" panose="020B0604020202020204" pitchFamily="34" charset="0"/>
              <a:buChar char="•"/>
            </a:pPr>
            <a:r>
              <a:rPr lang="en-US" sz="1800" b="0" i="0" u="none" strike="noStrike" dirty="0">
                <a:solidFill>
                  <a:srgbClr val="000000"/>
                </a:solidFill>
                <a:effectLst/>
                <a:latin typeface="Aptos Narrow" panose="020B0004020202020204" pitchFamily="34" charset="0"/>
              </a:rPr>
              <a:t>De </a:t>
            </a:r>
            <a:r>
              <a:rPr lang="en-US" sz="1800" b="0" i="0" u="none" strike="noStrike" dirty="0" err="1">
                <a:solidFill>
                  <a:srgbClr val="000000"/>
                </a:solidFill>
                <a:effectLst/>
                <a:latin typeface="Aptos Narrow" panose="020B0004020202020204" pitchFamily="34" charset="0"/>
              </a:rPr>
              <a:t>personeelskost</a:t>
            </a:r>
            <a:r>
              <a:rPr lang="en-US" sz="1800" b="0" i="0" u="none" strike="noStrike" dirty="0">
                <a:solidFill>
                  <a:srgbClr val="000000"/>
                </a:solidFill>
                <a:effectLst/>
                <a:latin typeface="Aptos Narrow" panose="020B0004020202020204" pitchFamily="34" charset="0"/>
              </a:rPr>
              <a:t> (+/</a:t>
            </a:r>
            <a:r>
              <a:rPr lang="en-US" dirty="0">
                <a:solidFill>
                  <a:srgbClr val="000000"/>
                </a:solidFill>
                <a:latin typeface="Aptos Narrow" panose="020B0004020202020204" pitchFamily="34" charset="0"/>
              </a:rPr>
              <a:t>-11.500 euro)</a:t>
            </a:r>
          </a:p>
          <a:p>
            <a:pPr marL="285750" indent="-285750">
              <a:buFont typeface="Arial" panose="020B0604020202020204" pitchFamily="34" charset="0"/>
              <a:buChar char="•"/>
            </a:pPr>
            <a:r>
              <a:rPr lang="en-US" dirty="0">
                <a:solidFill>
                  <a:srgbClr val="000000"/>
                </a:solidFill>
                <a:latin typeface="Aptos Narrow" panose="020B0004020202020204" pitchFamily="34" charset="0"/>
              </a:rPr>
              <a:t>Subsidies (+/-4500)</a:t>
            </a:r>
          </a:p>
          <a:p>
            <a:pPr marL="285750" indent="-285750">
              <a:buFont typeface="Arial" panose="020B0604020202020204" pitchFamily="34" charset="0"/>
              <a:buChar char="•"/>
            </a:pPr>
            <a:r>
              <a:rPr lang="en-US" sz="1800" b="0" i="0" u="none" strike="noStrike" dirty="0">
                <a:solidFill>
                  <a:srgbClr val="000000"/>
                </a:solidFill>
                <a:effectLst/>
                <a:latin typeface="Aptos Narrow" panose="020B0004020202020204" pitchFamily="34" charset="0"/>
              </a:rPr>
              <a:t>De </a:t>
            </a:r>
            <a:r>
              <a:rPr lang="en-US" sz="1800" b="0" i="0" u="none" strike="noStrike" dirty="0" err="1">
                <a:solidFill>
                  <a:srgbClr val="000000"/>
                </a:solidFill>
                <a:effectLst/>
                <a:latin typeface="Aptos Narrow" panose="020B0004020202020204" pitchFamily="34" charset="0"/>
              </a:rPr>
              <a:t>kosten</a:t>
            </a:r>
            <a:r>
              <a:rPr lang="en-US" sz="1800" b="0" i="0" u="none" strike="noStrike" dirty="0">
                <a:solidFill>
                  <a:srgbClr val="000000"/>
                </a:solidFill>
                <a:effectLst/>
                <a:latin typeface="Aptos Narrow" panose="020B0004020202020204" pitchFamily="34" charset="0"/>
              </a:rPr>
              <a:t> van de </a:t>
            </a:r>
            <a:r>
              <a:rPr lang="en-US" dirty="0" err="1">
                <a:solidFill>
                  <a:srgbClr val="000000"/>
                </a:solidFill>
                <a:latin typeface="Aptos Narrow" panose="020B0004020202020204" pitchFamily="34" charset="0"/>
              </a:rPr>
              <a:t>W</a:t>
            </a:r>
            <a:r>
              <a:rPr lang="en-US" sz="1800" b="0" i="0" u="none" strike="noStrike" dirty="0" err="1">
                <a:solidFill>
                  <a:srgbClr val="000000"/>
                </a:solidFill>
                <a:effectLst/>
                <a:latin typeface="Aptos Narrow" panose="020B0004020202020204" pitchFamily="34" charset="0"/>
              </a:rPr>
              <a:t>inkelploeg</a:t>
            </a:r>
            <a:endParaRPr lang="en-US" sz="1800" b="0" i="0" u="none" strike="noStrike" dirty="0">
              <a:solidFill>
                <a:srgbClr val="000000"/>
              </a:solidFill>
              <a:effectLst/>
              <a:latin typeface="Aptos Narrow" panose="020B0004020202020204" pitchFamily="34" charset="0"/>
            </a:endParaRPr>
          </a:p>
          <a:p>
            <a:endParaRPr lang="en-US" dirty="0">
              <a:solidFill>
                <a:srgbClr val="000000"/>
              </a:solidFill>
              <a:latin typeface="Aptos Narrow" panose="020B0004020202020204" pitchFamily="34" charset="0"/>
            </a:endParaRPr>
          </a:p>
          <a:p>
            <a:pPr marL="285750" indent="-285750">
              <a:buFont typeface="Arial" panose="020B0604020202020204" pitchFamily="34" charset="0"/>
              <a:buChar char="•"/>
            </a:pPr>
            <a:endParaRPr lang="en-US" sz="1800" b="0" i="0" u="none" strike="noStrike" dirty="0">
              <a:solidFill>
                <a:srgbClr val="000000"/>
              </a:solidFill>
              <a:effectLst/>
              <a:latin typeface="Aptos Narrow" panose="020B0004020202020204" pitchFamily="34" charset="0"/>
            </a:endParaRPr>
          </a:p>
        </p:txBody>
      </p:sp>
      <p:pic>
        <p:nvPicPr>
          <p:cNvPr id="7" name="Picture 6">
            <a:extLst>
              <a:ext uri="{FF2B5EF4-FFF2-40B4-BE49-F238E27FC236}">
                <a16:creationId xmlns:a16="http://schemas.microsoft.com/office/drawing/2014/main" id="{00A4027F-B062-B6F3-3418-38FE8C0379DA}"/>
              </a:ext>
            </a:extLst>
          </p:cNvPr>
          <p:cNvPicPr>
            <a:picLocks noChangeAspect="1"/>
          </p:cNvPicPr>
          <p:nvPr/>
        </p:nvPicPr>
        <p:blipFill>
          <a:blip r:embed="rId2"/>
          <a:stretch>
            <a:fillRect/>
          </a:stretch>
        </p:blipFill>
        <p:spPr>
          <a:xfrm>
            <a:off x="5487983" y="1603088"/>
            <a:ext cx="6030727" cy="4356927"/>
          </a:xfrm>
          <a:prstGeom prst="rect">
            <a:avLst/>
          </a:prstGeom>
        </p:spPr>
      </p:pic>
    </p:spTree>
    <p:extLst>
      <p:ext uri="{BB962C8B-B14F-4D97-AF65-F5344CB8AC3E}">
        <p14:creationId xmlns:p14="http://schemas.microsoft.com/office/powerpoint/2010/main" val="1423649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C082-93DA-7FA3-5A4E-75935BEEE64C}"/>
              </a:ext>
            </a:extLst>
          </p:cNvPr>
          <p:cNvSpPr>
            <a:spLocks noGrp="1"/>
          </p:cNvSpPr>
          <p:nvPr>
            <p:ph type="title"/>
          </p:nvPr>
        </p:nvSpPr>
        <p:spPr>
          <a:xfrm>
            <a:off x="517870" y="978408"/>
            <a:ext cx="5774980" cy="4870457"/>
          </a:xfrm>
        </p:spPr>
        <p:txBody>
          <a:bodyPr/>
          <a:lstStyle/>
          <a:p>
            <a:r>
              <a:rPr lang="nl-BE"/>
              <a:t>Winkelverkopen</a:t>
            </a:r>
            <a:br>
              <a:rPr lang="nl-BE"/>
            </a:br>
            <a:br>
              <a:rPr lang="nl-BE"/>
            </a:br>
            <a:endParaRPr lang="en-US"/>
          </a:p>
        </p:txBody>
      </p:sp>
      <p:sp>
        <p:nvSpPr>
          <p:cNvPr id="6" name="Content Placeholder 2">
            <a:extLst>
              <a:ext uri="{FF2B5EF4-FFF2-40B4-BE49-F238E27FC236}">
                <a16:creationId xmlns:a16="http://schemas.microsoft.com/office/drawing/2014/main" id="{C7FD9204-78FC-6475-2052-F261EDB9E0C8}"/>
              </a:ext>
            </a:extLst>
          </p:cNvPr>
          <p:cNvSpPr txBox="1">
            <a:spLocks/>
          </p:cNvSpPr>
          <p:nvPr/>
        </p:nvSpPr>
        <p:spPr>
          <a:xfrm>
            <a:off x="6662168" y="1041400"/>
            <a:ext cx="5021182" cy="4798321"/>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De </a:t>
            </a:r>
            <a:r>
              <a:rPr lang="en-US" dirty="0" err="1"/>
              <a:t>omzet</a:t>
            </a:r>
            <a:r>
              <a:rPr lang="en-US" dirty="0"/>
              <a:t> is </a:t>
            </a:r>
            <a:r>
              <a:rPr lang="en-US" dirty="0" err="1"/>
              <a:t>gedaald</a:t>
            </a:r>
            <a:r>
              <a:rPr lang="en-US" dirty="0"/>
              <a:t> van 72.414,72euro  in 2014 tot </a:t>
            </a:r>
            <a:r>
              <a:rPr lang="en-US" b="1" dirty="0"/>
              <a:t> 31.516,02  euro in 2023</a:t>
            </a:r>
            <a:r>
              <a:rPr lang="en-US" dirty="0"/>
              <a:t>. Er is </a:t>
            </a:r>
            <a:r>
              <a:rPr lang="en-US" dirty="0" err="1"/>
              <a:t>een</a:t>
            </a:r>
            <a:r>
              <a:rPr lang="en-US" dirty="0"/>
              <a:t> </a:t>
            </a:r>
            <a:r>
              <a:rPr lang="en-US" dirty="0" err="1"/>
              <a:t>inflectiepunt</a:t>
            </a:r>
            <a:r>
              <a:rPr lang="en-US" dirty="0"/>
              <a:t> </a:t>
            </a:r>
            <a:r>
              <a:rPr lang="en-US" dirty="0" err="1"/>
              <a:t>bereikt</a:t>
            </a:r>
            <a:r>
              <a:rPr lang="en-US" dirty="0"/>
              <a:t> in 2021. (</a:t>
            </a:r>
            <a:r>
              <a:rPr lang="en-US" dirty="0" err="1"/>
              <a:t>aantreden</a:t>
            </a:r>
            <a:r>
              <a:rPr lang="en-US" dirty="0"/>
              <a:t> </a:t>
            </a:r>
            <a:r>
              <a:rPr lang="en-US" dirty="0" err="1"/>
              <a:t>mezelf</a:t>
            </a:r>
            <a:r>
              <a:rPr lang="en-US" dirty="0"/>
              <a:t> en Lennart)</a:t>
            </a:r>
          </a:p>
          <a:p>
            <a:pPr marL="342900" indent="-342900">
              <a:buFont typeface="Arial" panose="020B0604020202020204" pitchFamily="34" charset="0"/>
              <a:buChar char="•"/>
            </a:pPr>
            <a:r>
              <a:rPr lang="en-US" dirty="0"/>
              <a:t>De </a:t>
            </a:r>
            <a:r>
              <a:rPr lang="en-US" dirty="0" err="1"/>
              <a:t>tweede</a:t>
            </a:r>
            <a:r>
              <a:rPr lang="en-US" dirty="0"/>
              <a:t> </a:t>
            </a:r>
            <a:r>
              <a:rPr lang="en-US" dirty="0" err="1"/>
              <a:t>jaarhelft</a:t>
            </a:r>
            <a:r>
              <a:rPr lang="en-US" dirty="0"/>
              <a:t> van 2023 was </a:t>
            </a:r>
            <a:r>
              <a:rPr lang="en-US" dirty="0" err="1"/>
              <a:t>verantwoordelijk</a:t>
            </a:r>
            <a:r>
              <a:rPr lang="en-US" dirty="0"/>
              <a:t> </a:t>
            </a:r>
            <a:r>
              <a:rPr lang="en-US" dirty="0" err="1"/>
              <a:t>voor</a:t>
            </a:r>
            <a:r>
              <a:rPr lang="en-US" dirty="0"/>
              <a:t> minder dan  de </a:t>
            </a:r>
            <a:r>
              <a:rPr lang="en-US" dirty="0" err="1"/>
              <a:t>helft</a:t>
            </a:r>
            <a:r>
              <a:rPr lang="en-US" dirty="0"/>
              <a:t> van de </a:t>
            </a:r>
            <a:r>
              <a:rPr lang="en-US" dirty="0" err="1"/>
              <a:t>omzet</a:t>
            </a:r>
            <a:r>
              <a:rPr lang="en-US" dirty="0"/>
              <a:t>. </a:t>
            </a:r>
            <a:r>
              <a:rPr lang="en-US" dirty="0" err="1"/>
              <a:t>Normaal</a:t>
            </a:r>
            <a:r>
              <a:rPr lang="en-US" dirty="0"/>
              <a:t> </a:t>
            </a:r>
            <a:r>
              <a:rPr lang="en-US" dirty="0" err="1"/>
              <a:t>zorgt</a:t>
            </a:r>
            <a:r>
              <a:rPr lang="en-US" dirty="0"/>
              <a:t> de </a:t>
            </a:r>
            <a:r>
              <a:rPr lang="en-US" dirty="0" err="1"/>
              <a:t>tweede</a:t>
            </a:r>
            <a:r>
              <a:rPr lang="en-US" dirty="0"/>
              <a:t> </a:t>
            </a:r>
            <a:r>
              <a:rPr lang="en-US" dirty="0" err="1"/>
              <a:t>jaarhelft</a:t>
            </a:r>
            <a:r>
              <a:rPr lang="en-US" dirty="0"/>
              <a:t> </a:t>
            </a:r>
            <a:r>
              <a:rPr lang="en-US" dirty="0" err="1"/>
              <a:t>voor</a:t>
            </a:r>
            <a:r>
              <a:rPr lang="en-US" dirty="0"/>
              <a:t> 2/3e van de </a:t>
            </a:r>
            <a:r>
              <a:rPr lang="en-US" dirty="0" err="1"/>
              <a:t>omzet</a:t>
            </a:r>
            <a:r>
              <a:rPr lang="en-US" dirty="0"/>
              <a:t>. </a:t>
            </a:r>
            <a:r>
              <a:rPr lang="en-US" b="1" dirty="0"/>
              <a:t>De </a:t>
            </a:r>
            <a:r>
              <a:rPr lang="en-US" b="1" dirty="0" err="1"/>
              <a:t>omzetdaling</a:t>
            </a:r>
            <a:r>
              <a:rPr lang="en-US" b="1" dirty="0"/>
              <a:t> </a:t>
            </a:r>
            <a:r>
              <a:rPr lang="en-US" b="1" dirty="0" err="1"/>
              <a:t>zet</a:t>
            </a:r>
            <a:r>
              <a:rPr lang="en-US" b="1" dirty="0"/>
              <a:t> </a:t>
            </a:r>
            <a:r>
              <a:rPr lang="en-US" b="1" dirty="0" err="1"/>
              <a:t>zich</a:t>
            </a:r>
            <a:r>
              <a:rPr lang="en-US" b="1" dirty="0"/>
              <a:t> </a:t>
            </a:r>
            <a:r>
              <a:rPr lang="en-US" b="1" dirty="0" err="1"/>
              <a:t>dus</a:t>
            </a:r>
            <a:r>
              <a:rPr lang="en-US" b="1" dirty="0"/>
              <a:t> </a:t>
            </a:r>
            <a:r>
              <a:rPr lang="en-US" b="1" dirty="0" err="1"/>
              <a:t>nog</a:t>
            </a:r>
            <a:r>
              <a:rPr lang="en-US" b="1" dirty="0"/>
              <a:t> steeds door.</a:t>
            </a:r>
          </a:p>
          <a:p>
            <a:pPr marL="342900" indent="-342900">
              <a:buFont typeface="Arial" panose="020B0604020202020204" pitchFamily="34" charset="0"/>
              <a:buChar char="•"/>
            </a:pPr>
            <a:r>
              <a:rPr lang="en-US" dirty="0"/>
              <a:t>In de </a:t>
            </a:r>
            <a:r>
              <a:rPr lang="en-US" dirty="0" err="1"/>
              <a:t>algemene</a:t>
            </a:r>
            <a:r>
              <a:rPr lang="en-US" dirty="0"/>
              <a:t> Boekhouding is er </a:t>
            </a:r>
            <a:r>
              <a:rPr lang="en-US" dirty="0" err="1"/>
              <a:t>nipt</a:t>
            </a:r>
            <a:r>
              <a:rPr lang="en-US" dirty="0"/>
              <a:t> </a:t>
            </a:r>
            <a:r>
              <a:rPr lang="en-US" dirty="0" err="1"/>
              <a:t>winst</a:t>
            </a:r>
            <a:r>
              <a:rPr lang="en-US" dirty="0"/>
              <a:t>, </a:t>
            </a:r>
            <a:r>
              <a:rPr lang="en-US" dirty="0" err="1"/>
              <a:t>waardoor</a:t>
            </a:r>
            <a:r>
              <a:rPr lang="en-US" dirty="0"/>
              <a:t> we </a:t>
            </a:r>
            <a:r>
              <a:rPr lang="en-US" dirty="0" err="1"/>
              <a:t>juridisch</a:t>
            </a:r>
            <a:r>
              <a:rPr lang="en-US" dirty="0"/>
              <a:t> </a:t>
            </a:r>
            <a:r>
              <a:rPr lang="en-US" dirty="0" err="1"/>
              <a:t>niet</a:t>
            </a:r>
            <a:r>
              <a:rPr lang="en-US" dirty="0"/>
              <a:t> in de </a:t>
            </a:r>
            <a:r>
              <a:rPr lang="en-US" dirty="0" err="1"/>
              <a:t>problemen</a:t>
            </a:r>
            <a:r>
              <a:rPr lang="en-US" dirty="0"/>
              <a:t> </a:t>
            </a:r>
            <a:r>
              <a:rPr lang="en-US" dirty="0" err="1"/>
              <a:t>komen</a:t>
            </a:r>
            <a:r>
              <a:rPr lang="en-US" dirty="0"/>
              <a:t>.</a:t>
            </a:r>
          </a:p>
        </p:txBody>
      </p:sp>
      <p:pic>
        <p:nvPicPr>
          <p:cNvPr id="8" name="Content Placeholder 7" descr="A graph with blue and orange lines&#10;&#10;Description automatically generated">
            <a:extLst>
              <a:ext uri="{FF2B5EF4-FFF2-40B4-BE49-F238E27FC236}">
                <a16:creationId xmlns:a16="http://schemas.microsoft.com/office/drawing/2014/main" id="{AEF8CF8A-4875-214F-2F79-45D74E4DD2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525" y="2018903"/>
            <a:ext cx="4886325" cy="3664743"/>
          </a:xfrm>
        </p:spPr>
      </p:pic>
    </p:spTree>
    <p:extLst>
      <p:ext uri="{BB962C8B-B14F-4D97-AF65-F5344CB8AC3E}">
        <p14:creationId xmlns:p14="http://schemas.microsoft.com/office/powerpoint/2010/main" val="1276496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F104-46F5-FE18-EC00-6320F48AC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335E4-E29B-080F-92D8-8A652948FAD4}"/>
              </a:ext>
            </a:extLst>
          </p:cNvPr>
          <p:cNvSpPr>
            <a:spLocks noGrp="1"/>
          </p:cNvSpPr>
          <p:nvPr>
            <p:ph type="title"/>
          </p:nvPr>
        </p:nvSpPr>
        <p:spPr>
          <a:xfrm>
            <a:off x="517870" y="978408"/>
            <a:ext cx="5774980" cy="4870457"/>
          </a:xfrm>
        </p:spPr>
        <p:txBody>
          <a:bodyPr/>
          <a:lstStyle/>
          <a:p>
            <a:r>
              <a:rPr lang="nl-BE"/>
              <a:t>Winkelaankopen</a:t>
            </a:r>
            <a:br>
              <a:rPr lang="nl-BE"/>
            </a:br>
            <a:br>
              <a:rPr lang="nl-BE"/>
            </a:br>
            <a:endParaRPr lang="en-US"/>
          </a:p>
        </p:txBody>
      </p:sp>
      <p:sp>
        <p:nvSpPr>
          <p:cNvPr id="6" name="Content Placeholder 2">
            <a:extLst>
              <a:ext uri="{FF2B5EF4-FFF2-40B4-BE49-F238E27FC236}">
                <a16:creationId xmlns:a16="http://schemas.microsoft.com/office/drawing/2014/main" id="{BB86399D-24A6-F9A4-5FF7-B920885A425B}"/>
              </a:ext>
            </a:extLst>
          </p:cNvPr>
          <p:cNvSpPr txBox="1">
            <a:spLocks/>
          </p:cNvSpPr>
          <p:nvPr/>
        </p:nvSpPr>
        <p:spPr>
          <a:xfrm>
            <a:off x="6662168" y="2003206"/>
            <a:ext cx="5021182" cy="383651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Gelijklopend</a:t>
            </a:r>
            <a:r>
              <a:rPr lang="en-US" dirty="0"/>
              <a:t> met de </a:t>
            </a:r>
            <a:r>
              <a:rPr lang="en-US" dirty="0" err="1"/>
              <a:t>daling</a:t>
            </a:r>
            <a:r>
              <a:rPr lang="en-US" dirty="0"/>
              <a:t> in </a:t>
            </a:r>
            <a:r>
              <a:rPr lang="en-US" dirty="0" err="1"/>
              <a:t>verkopen</a:t>
            </a:r>
            <a:r>
              <a:rPr lang="en-US" dirty="0"/>
              <a:t> is er </a:t>
            </a:r>
            <a:r>
              <a:rPr lang="en-US" dirty="0" err="1"/>
              <a:t>ook</a:t>
            </a:r>
            <a:r>
              <a:rPr lang="en-US" dirty="0"/>
              <a:t> </a:t>
            </a:r>
            <a:r>
              <a:rPr lang="en-US" dirty="0" err="1"/>
              <a:t>een</a:t>
            </a:r>
            <a:r>
              <a:rPr lang="en-US" dirty="0"/>
              <a:t> </a:t>
            </a:r>
            <a:r>
              <a:rPr lang="en-US" dirty="0" err="1"/>
              <a:t>daling</a:t>
            </a:r>
            <a:r>
              <a:rPr lang="en-US" dirty="0"/>
              <a:t> van de </a:t>
            </a:r>
            <a:r>
              <a:rPr lang="en-US" dirty="0" err="1"/>
              <a:t>kosten</a:t>
            </a:r>
            <a:r>
              <a:rPr lang="en-US" dirty="0"/>
              <a:t> </a:t>
            </a:r>
            <a:r>
              <a:rPr lang="en-US" dirty="0" err="1"/>
              <a:t>aan</a:t>
            </a:r>
            <a:r>
              <a:rPr lang="en-US" dirty="0"/>
              <a:t> </a:t>
            </a:r>
            <a:r>
              <a:rPr lang="en-US" dirty="0" err="1"/>
              <a:t>aankopen</a:t>
            </a:r>
            <a:r>
              <a:rPr lang="en-US" dirty="0"/>
              <a:t>.</a:t>
            </a:r>
          </a:p>
          <a:p>
            <a:pPr marL="342900" indent="-342900">
              <a:buFont typeface="Arial" panose="020B0604020202020204" pitchFamily="34" charset="0"/>
              <a:buChar char="•"/>
            </a:pPr>
            <a:endParaRPr lang="en-US" dirty="0"/>
          </a:p>
        </p:txBody>
      </p:sp>
      <p:pic>
        <p:nvPicPr>
          <p:cNvPr id="7" name="Content Placeholder 6" descr="A graph with blue and orange lines&#10;&#10;Description automatically generated">
            <a:extLst>
              <a:ext uri="{FF2B5EF4-FFF2-40B4-BE49-F238E27FC236}">
                <a16:creationId xmlns:a16="http://schemas.microsoft.com/office/drawing/2014/main" id="{38364ABA-3044-CABB-8300-07D568487C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525" y="2018903"/>
            <a:ext cx="4886325" cy="3664743"/>
          </a:xfrm>
        </p:spPr>
      </p:pic>
    </p:spTree>
    <p:extLst>
      <p:ext uri="{BB962C8B-B14F-4D97-AF65-F5344CB8AC3E}">
        <p14:creationId xmlns:p14="http://schemas.microsoft.com/office/powerpoint/2010/main" val="4021464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4A60-3499-8EEE-C61B-7F4F5A1BEC2E}"/>
              </a:ext>
            </a:extLst>
          </p:cNvPr>
          <p:cNvSpPr>
            <a:spLocks noGrp="1"/>
          </p:cNvSpPr>
          <p:nvPr>
            <p:ph type="title"/>
          </p:nvPr>
        </p:nvSpPr>
        <p:spPr/>
        <p:txBody>
          <a:bodyPr/>
          <a:lstStyle/>
          <a:p>
            <a:r>
              <a:rPr lang="nl-BE" dirty="0" err="1"/>
              <a:t>WiP</a:t>
            </a:r>
            <a:r>
              <a:rPr lang="nl-BE" dirty="0"/>
              <a:t>: promo</a:t>
            </a:r>
            <a:endParaRPr lang="en-US" dirty="0"/>
          </a:p>
        </p:txBody>
      </p:sp>
      <p:sp>
        <p:nvSpPr>
          <p:cNvPr id="6" name="TextBox 5">
            <a:extLst>
              <a:ext uri="{FF2B5EF4-FFF2-40B4-BE49-F238E27FC236}">
                <a16:creationId xmlns:a16="http://schemas.microsoft.com/office/drawing/2014/main" id="{3C1DD374-8246-6443-F992-B38DE03FFF2E}"/>
              </a:ext>
            </a:extLst>
          </p:cNvPr>
          <p:cNvSpPr txBox="1"/>
          <p:nvPr/>
        </p:nvSpPr>
        <p:spPr>
          <a:xfrm>
            <a:off x="833284" y="2079523"/>
            <a:ext cx="4380271" cy="2031325"/>
          </a:xfrm>
          <a:prstGeom prst="rect">
            <a:avLst/>
          </a:prstGeom>
          <a:noFill/>
        </p:spPr>
        <p:txBody>
          <a:bodyPr wrap="square" rtlCol="0">
            <a:spAutoFit/>
          </a:bodyPr>
          <a:lstStyle/>
          <a:p>
            <a:r>
              <a:rPr lang="nl-BE" dirty="0"/>
              <a:t>De </a:t>
            </a:r>
            <a:r>
              <a:rPr lang="nl-BE" dirty="0" err="1"/>
              <a:t>WiP</a:t>
            </a:r>
            <a:r>
              <a:rPr lang="nl-BE" dirty="0"/>
              <a:t> wil weer meer promo maken in de hoop dat dit de omzet kan boosten.</a:t>
            </a:r>
          </a:p>
          <a:p>
            <a:endParaRPr lang="nl-BE" dirty="0"/>
          </a:p>
          <a:p>
            <a:r>
              <a:rPr lang="nl-BE" dirty="0"/>
              <a:t>Concreet wil de wip 50 euro per week aan Meta-advertenties doen met een budget van 2300 euro promo om terug promo te voeren zoals in de Oliverjaren.</a:t>
            </a:r>
            <a:endParaRPr lang="en-US" dirty="0"/>
          </a:p>
        </p:txBody>
      </p:sp>
      <p:pic>
        <p:nvPicPr>
          <p:cNvPr id="4" name="Content Placeholder 3" descr="A graph with blue and orange lines&#10;&#10;Description automatically generated">
            <a:extLst>
              <a:ext uri="{FF2B5EF4-FFF2-40B4-BE49-F238E27FC236}">
                <a16:creationId xmlns:a16="http://schemas.microsoft.com/office/drawing/2014/main" id="{D1E2A7BD-23AA-CB72-3AF7-7C9F1DC56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975" y="742553"/>
            <a:ext cx="6037264" cy="4527947"/>
          </a:xfrm>
        </p:spPr>
      </p:pic>
    </p:spTree>
    <p:extLst>
      <p:ext uri="{BB962C8B-B14F-4D97-AF65-F5344CB8AC3E}">
        <p14:creationId xmlns:p14="http://schemas.microsoft.com/office/powerpoint/2010/main" val="3944749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FD01-BB24-456F-71C6-E2BDC836D404}"/>
              </a:ext>
            </a:extLst>
          </p:cNvPr>
          <p:cNvSpPr>
            <a:spLocks noGrp="1"/>
          </p:cNvSpPr>
          <p:nvPr>
            <p:ph type="ctrTitle"/>
          </p:nvPr>
        </p:nvSpPr>
        <p:spPr/>
        <p:txBody>
          <a:bodyPr/>
          <a:lstStyle/>
          <a:p>
            <a:r>
              <a:rPr lang="nl-BE"/>
              <a:t>inclusieploeg</a:t>
            </a:r>
            <a:endParaRPr lang="en-US"/>
          </a:p>
        </p:txBody>
      </p:sp>
      <p:sp>
        <p:nvSpPr>
          <p:cNvPr id="3" name="Subtitle 2">
            <a:extLst>
              <a:ext uri="{FF2B5EF4-FFF2-40B4-BE49-F238E27FC236}">
                <a16:creationId xmlns:a16="http://schemas.microsoft.com/office/drawing/2014/main" id="{13931ABB-D99D-9ED6-61B8-922C8D421831}"/>
              </a:ext>
            </a:extLst>
          </p:cNvPr>
          <p:cNvSpPr>
            <a:spLocks noGrp="1"/>
          </p:cNvSpPr>
          <p:nvPr>
            <p:ph type="subTitle" idx="1"/>
          </p:nvPr>
        </p:nvSpPr>
        <p:spPr/>
        <p:txBody>
          <a:bodyPr/>
          <a:lstStyle/>
          <a:p>
            <a:endParaRPr lang="en-US"/>
          </a:p>
        </p:txBody>
      </p:sp>
      <p:pic>
        <p:nvPicPr>
          <p:cNvPr id="5" name="Picture 4" descr="A paint brush with rainbow colors&#10;&#10;Description automatically generated">
            <a:extLst>
              <a:ext uri="{FF2B5EF4-FFF2-40B4-BE49-F238E27FC236}">
                <a16:creationId xmlns:a16="http://schemas.microsoft.com/office/drawing/2014/main" id="{4D4FB796-3D2F-6686-0932-E715FA740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127" y="434714"/>
            <a:ext cx="6235774" cy="4396221"/>
          </a:xfrm>
          <a:prstGeom prst="rect">
            <a:avLst/>
          </a:prstGeom>
        </p:spPr>
      </p:pic>
    </p:spTree>
    <p:extLst>
      <p:ext uri="{BB962C8B-B14F-4D97-AF65-F5344CB8AC3E}">
        <p14:creationId xmlns:p14="http://schemas.microsoft.com/office/powerpoint/2010/main" val="1021931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01A2-DD00-AB08-F377-23B1A5D4E54B}"/>
              </a:ext>
            </a:extLst>
          </p:cNvPr>
          <p:cNvSpPr>
            <a:spLocks noGrp="1"/>
          </p:cNvSpPr>
          <p:nvPr>
            <p:ph type="title"/>
          </p:nvPr>
        </p:nvSpPr>
        <p:spPr/>
        <p:txBody>
          <a:bodyPr/>
          <a:lstStyle/>
          <a:p>
            <a:r>
              <a:rPr lang="nl-BE"/>
              <a:t>Inclusieploeg: algemeen</a:t>
            </a:r>
            <a:endParaRPr lang="en-US"/>
          </a:p>
        </p:txBody>
      </p:sp>
      <p:sp>
        <p:nvSpPr>
          <p:cNvPr id="3" name="Content Placeholder 2">
            <a:extLst>
              <a:ext uri="{FF2B5EF4-FFF2-40B4-BE49-F238E27FC236}">
                <a16:creationId xmlns:a16="http://schemas.microsoft.com/office/drawing/2014/main" id="{5DB1267C-7E85-F48A-CC55-8CD1955C52DC}"/>
              </a:ext>
            </a:extLst>
          </p:cNvPr>
          <p:cNvSpPr>
            <a:spLocks noGrp="1"/>
          </p:cNvSpPr>
          <p:nvPr>
            <p:ph idx="1"/>
          </p:nvPr>
        </p:nvSpPr>
        <p:spPr>
          <a:xfrm>
            <a:off x="517869" y="1822450"/>
            <a:ext cx="11317711" cy="4057141"/>
          </a:xfrm>
        </p:spPr>
        <p:txBody>
          <a:bodyPr/>
          <a:lstStyle/>
          <a:p>
            <a:pPr marL="342900" indent="-342900">
              <a:buFont typeface="Arial" panose="020B0604020202020204" pitchFamily="34" charset="0"/>
              <a:buChar char="•"/>
            </a:pPr>
            <a:r>
              <a:rPr lang="nl-BE" dirty="0"/>
              <a:t>Geen zinvolle grafiekjes want de ploeg bestaat nog maar net</a:t>
            </a:r>
          </a:p>
          <a:p>
            <a:pPr marL="342900" indent="-342900">
              <a:buFont typeface="Arial" panose="020B0604020202020204" pitchFamily="34" charset="0"/>
              <a:buChar char="•"/>
            </a:pPr>
            <a:r>
              <a:rPr lang="nl-BE" dirty="0"/>
              <a:t>Er worden iets </a:t>
            </a:r>
            <a:r>
              <a:rPr lang="nl-BE" b="1" dirty="0"/>
              <a:t>minder kosten eendaagse activiteiten </a:t>
            </a:r>
            <a:r>
              <a:rPr lang="nl-BE" dirty="0"/>
              <a:t>gepland (vooral door het wegvallen van één </a:t>
            </a:r>
            <a:r>
              <a:rPr lang="nl-BE" dirty="0" err="1"/>
              <a:t>diversiteitsdag</a:t>
            </a:r>
            <a:r>
              <a:rPr lang="nl-BE" dirty="0"/>
              <a:t>)</a:t>
            </a:r>
          </a:p>
          <a:p>
            <a:pPr marL="342900" indent="-342900">
              <a:buFont typeface="Arial" panose="020B0604020202020204" pitchFamily="34" charset="0"/>
              <a:buChar char="•"/>
            </a:pPr>
            <a:r>
              <a:rPr lang="nl-BE" dirty="0" err="1"/>
              <a:t>Kopies</a:t>
            </a:r>
            <a:r>
              <a:rPr lang="nl-BE" dirty="0"/>
              <a:t> wordt overgeheveld naar educatief materiaal omdat ik dat een bullshitpost vindt</a:t>
            </a:r>
          </a:p>
          <a:p>
            <a:pPr marL="342900" indent="-342900">
              <a:buFont typeface="Arial" panose="020B0604020202020204" pitchFamily="34" charset="0"/>
              <a:buChar char="•"/>
            </a:pPr>
            <a:r>
              <a:rPr lang="nl-BE" dirty="0"/>
              <a:t>Het drempeltraject loopt op zijn einde waardoor we minder externe organisaties meer zullen aanspreken, wat ons 900euro zou moeten besparen. (1400 begroot voor 2023 =&gt; 500 voor 2024)</a:t>
            </a:r>
          </a:p>
          <a:p>
            <a:pPr marL="342900" indent="-342900">
              <a:buFont typeface="Arial" panose="020B0604020202020204" pitchFamily="34" charset="0"/>
              <a:buChar char="•"/>
            </a:pPr>
            <a:r>
              <a:rPr lang="nl-BE" dirty="0"/>
              <a:t>Bijna overal zijn mooi rond de begroting gebleven, maar veel meer subsidies gekregen dan verwacht dus toch bijna 2000euro goedkoper dan voorzien.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67662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4516-A14A-DE68-0A3E-05186E02A34E}"/>
              </a:ext>
            </a:extLst>
          </p:cNvPr>
          <p:cNvSpPr>
            <a:spLocks noGrp="1"/>
          </p:cNvSpPr>
          <p:nvPr>
            <p:ph type="title"/>
          </p:nvPr>
        </p:nvSpPr>
        <p:spPr/>
        <p:txBody>
          <a:bodyPr/>
          <a:lstStyle/>
          <a:p>
            <a:r>
              <a:rPr lang="nl-BE"/>
              <a:t>EINDE</a:t>
            </a:r>
            <a:endParaRPr lang="en-US"/>
          </a:p>
        </p:txBody>
      </p:sp>
      <p:pic>
        <p:nvPicPr>
          <p:cNvPr id="7" name="Content Placeholder 6" descr="A black electronic device with knobs and buttons&#10;&#10;Description automatically generated">
            <a:extLst>
              <a:ext uri="{FF2B5EF4-FFF2-40B4-BE49-F238E27FC236}">
                <a16:creationId xmlns:a16="http://schemas.microsoft.com/office/drawing/2014/main" id="{9A2E688D-DBDF-D2B3-33D6-00BA3C65FD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475" y="1864505"/>
            <a:ext cx="10480675" cy="4129386"/>
          </a:xfrm>
        </p:spPr>
      </p:pic>
    </p:spTree>
    <p:extLst>
      <p:ext uri="{BB962C8B-B14F-4D97-AF65-F5344CB8AC3E}">
        <p14:creationId xmlns:p14="http://schemas.microsoft.com/office/powerpoint/2010/main" val="302186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7619-23F1-DB2E-B076-F2412A69016A}"/>
              </a:ext>
            </a:extLst>
          </p:cNvPr>
          <p:cNvSpPr>
            <a:spLocks noGrp="1"/>
          </p:cNvSpPr>
          <p:nvPr>
            <p:ph type="ctrTitle"/>
          </p:nvPr>
        </p:nvSpPr>
        <p:spPr/>
        <p:txBody>
          <a:bodyPr/>
          <a:lstStyle/>
          <a:p>
            <a:r>
              <a:rPr lang="nl-BE"/>
              <a:t>De </a:t>
            </a:r>
            <a:r>
              <a:rPr lang="nl-BE" err="1"/>
              <a:t>excel</a:t>
            </a:r>
            <a:endParaRPr lang="en-US"/>
          </a:p>
        </p:txBody>
      </p:sp>
      <p:sp>
        <p:nvSpPr>
          <p:cNvPr id="3" name="Subtitle 2">
            <a:extLst>
              <a:ext uri="{FF2B5EF4-FFF2-40B4-BE49-F238E27FC236}">
                <a16:creationId xmlns:a16="http://schemas.microsoft.com/office/drawing/2014/main" id="{67CAF109-F453-B94E-78CD-E801B71E33CB}"/>
              </a:ext>
            </a:extLst>
          </p:cNvPr>
          <p:cNvSpPr>
            <a:spLocks noGrp="1"/>
          </p:cNvSpPr>
          <p:nvPr>
            <p:ph type="subTitle" idx="1"/>
          </p:nvPr>
        </p:nvSpPr>
        <p:spPr/>
        <p:txBody>
          <a:bodyPr/>
          <a:lstStyle/>
          <a:p>
            <a:endParaRPr lang="en-US"/>
          </a:p>
        </p:txBody>
      </p:sp>
      <p:pic>
        <p:nvPicPr>
          <p:cNvPr id="5" name="Picture 4" descr="A screenshot of a computer screen&#10;&#10;Description automatically generated">
            <a:extLst>
              <a:ext uri="{FF2B5EF4-FFF2-40B4-BE49-F238E27FC236}">
                <a16:creationId xmlns:a16="http://schemas.microsoft.com/office/drawing/2014/main" id="{C12DA49A-E6CC-5522-A9D3-706014423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07" y="805366"/>
            <a:ext cx="11708785" cy="4011009"/>
          </a:xfrm>
          <a:prstGeom prst="rect">
            <a:avLst/>
          </a:prstGeom>
        </p:spPr>
      </p:pic>
    </p:spTree>
    <p:extLst>
      <p:ext uri="{BB962C8B-B14F-4D97-AF65-F5344CB8AC3E}">
        <p14:creationId xmlns:p14="http://schemas.microsoft.com/office/powerpoint/2010/main" val="306355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4D75-0C29-E01B-39B2-961C5986BB55}"/>
              </a:ext>
            </a:extLst>
          </p:cNvPr>
          <p:cNvSpPr>
            <a:spLocks noGrp="1"/>
          </p:cNvSpPr>
          <p:nvPr>
            <p:ph type="ctrTitle"/>
          </p:nvPr>
        </p:nvSpPr>
        <p:spPr/>
        <p:txBody>
          <a:bodyPr/>
          <a:lstStyle/>
          <a:p>
            <a:r>
              <a:rPr lang="nl-BE"/>
              <a:t>De grafiekjes</a:t>
            </a:r>
            <a:endParaRPr lang="en-US"/>
          </a:p>
        </p:txBody>
      </p:sp>
      <p:sp>
        <p:nvSpPr>
          <p:cNvPr id="3" name="Subtitle 2">
            <a:extLst>
              <a:ext uri="{FF2B5EF4-FFF2-40B4-BE49-F238E27FC236}">
                <a16:creationId xmlns:a16="http://schemas.microsoft.com/office/drawing/2014/main" id="{25EC33A7-7B86-565D-6F2D-A9A275DB444F}"/>
              </a:ext>
            </a:extLst>
          </p:cNvPr>
          <p:cNvSpPr>
            <a:spLocks noGrp="1"/>
          </p:cNvSpPr>
          <p:nvPr>
            <p:ph type="subTitle" idx="1"/>
          </p:nvPr>
        </p:nvSpPr>
        <p:spPr/>
        <p:txBody>
          <a:bodyPr/>
          <a:lstStyle/>
          <a:p>
            <a:endParaRPr lang="en-US"/>
          </a:p>
        </p:txBody>
      </p:sp>
      <p:pic>
        <p:nvPicPr>
          <p:cNvPr id="9" name="Picture 8" descr="A graph with blue and orange lines&#10;&#10;Description automatically generated">
            <a:extLst>
              <a:ext uri="{FF2B5EF4-FFF2-40B4-BE49-F238E27FC236}">
                <a16:creationId xmlns:a16="http://schemas.microsoft.com/office/drawing/2014/main" id="{FB87E777-3BB2-4F3A-D49F-216649768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77" y="574035"/>
            <a:ext cx="5034287" cy="3775715"/>
          </a:xfrm>
          <a:prstGeom prst="rect">
            <a:avLst/>
          </a:prstGeom>
        </p:spPr>
      </p:pic>
      <p:pic>
        <p:nvPicPr>
          <p:cNvPr id="11" name="Picture 10" descr="A graph with blue and orange lines&#10;&#10;Description automatically generated">
            <a:extLst>
              <a:ext uri="{FF2B5EF4-FFF2-40B4-BE49-F238E27FC236}">
                <a16:creationId xmlns:a16="http://schemas.microsoft.com/office/drawing/2014/main" id="{E9F5B5E4-6EE3-1629-EC19-AB0A2C447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0" y="574035"/>
            <a:ext cx="5034286" cy="3775715"/>
          </a:xfrm>
          <a:prstGeom prst="rect">
            <a:avLst/>
          </a:prstGeom>
        </p:spPr>
      </p:pic>
    </p:spTree>
    <p:extLst>
      <p:ext uri="{BB962C8B-B14F-4D97-AF65-F5344CB8AC3E}">
        <p14:creationId xmlns:p14="http://schemas.microsoft.com/office/powerpoint/2010/main" val="141687557"/>
      </p:ext>
    </p:extLst>
  </p:cSld>
  <p:clrMapOvr>
    <a:masterClrMapping/>
  </p:clrMapOvr>
</p:sld>
</file>

<file path=ppt/theme/theme1.xml><?xml version="1.0" encoding="utf-8"?>
<a:theme xmlns:a="http://schemas.openxmlformats.org/drawingml/2006/main" name="GestaltVTI">
  <a:themeElements>
    <a:clrScheme name="AnalogousFromLightSeedRightStep">
      <a:dk1>
        <a:srgbClr val="000000"/>
      </a:dk1>
      <a:lt1>
        <a:srgbClr val="FFFFFF"/>
      </a:lt1>
      <a:dk2>
        <a:srgbClr val="412724"/>
      </a:dk2>
      <a:lt2>
        <a:srgbClr val="E2E7E8"/>
      </a:lt2>
      <a:accent1>
        <a:srgbClr val="C49792"/>
      </a:accent1>
      <a:accent2>
        <a:srgbClr val="BA9D7F"/>
      </a:accent2>
      <a:accent3>
        <a:srgbClr val="A8A57F"/>
      </a:accent3>
      <a:accent4>
        <a:srgbClr val="98AB74"/>
      </a:accent4>
      <a:accent5>
        <a:srgbClr val="8DAC83"/>
      </a:accent5>
      <a:accent6>
        <a:srgbClr val="78AF81"/>
      </a:accent6>
      <a:hlink>
        <a:srgbClr val="588C92"/>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79DCD8B556024C8C3133284CB8368A" ma:contentTypeVersion="19" ma:contentTypeDescription="Een nieuw document maken." ma:contentTypeScope="" ma:versionID="7b64397414253f88aaa648d174ac4b19">
  <xsd:schema xmlns:xsd="http://www.w3.org/2001/XMLSchema" xmlns:xs="http://www.w3.org/2001/XMLSchema" xmlns:p="http://schemas.microsoft.com/office/2006/metadata/properties" xmlns:ns2="575ca9a0-63eb-4a32-a43e-dc0b74fef5ac" xmlns:ns3="3d34edac-eef3-44de-a974-236ae107c497" targetNamespace="http://schemas.microsoft.com/office/2006/metadata/properties" ma:root="true" ma:fieldsID="0d3ec0043762800cfd2f87303fcfacf0" ns2:_="" ns3:_="">
    <xsd:import namespace="575ca9a0-63eb-4a32-a43e-dc0b74fef5ac"/>
    <xsd:import namespace="3d34edac-eef3-44de-a974-236ae107c4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5ca9a0-63eb-4a32-a43e-dc0b74fef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6042b1c-10f1-4841-8e2b-e47b48c873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34edac-eef3-44de-a974-236ae107c49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a221a84-aa56-455d-b9c5-3d74113ca7e3}" ma:internalName="TaxCatchAll" ma:showField="CatchAllData" ma:web="3d34edac-eef3-44de-a974-236ae107c4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5ca9a0-63eb-4a32-a43e-dc0b74fef5ac">
      <Terms xmlns="http://schemas.microsoft.com/office/infopath/2007/PartnerControls"/>
    </lcf76f155ced4ddcb4097134ff3c332f>
    <TaxCatchAll xmlns="3d34edac-eef3-44de-a974-236ae107c497" xsi:nil="true"/>
  </documentManagement>
</p:properties>
</file>

<file path=customXml/itemProps1.xml><?xml version="1.0" encoding="utf-8"?>
<ds:datastoreItem xmlns:ds="http://schemas.openxmlformats.org/officeDocument/2006/customXml" ds:itemID="{F6D69378-8CF4-4605-9980-E6C475A43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5ca9a0-63eb-4a32-a43e-dc0b74fef5ac"/>
    <ds:schemaRef ds:uri="3d34edac-eef3-44de-a974-236ae107c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0A1A3F-61EF-4B6E-979D-696852D1AE4B}">
  <ds:schemaRefs>
    <ds:schemaRef ds:uri="http://schemas.microsoft.com/sharepoint/v3/contenttype/forms"/>
  </ds:schemaRefs>
</ds:datastoreItem>
</file>

<file path=customXml/itemProps3.xml><?xml version="1.0" encoding="utf-8"?>
<ds:datastoreItem xmlns:ds="http://schemas.openxmlformats.org/officeDocument/2006/customXml" ds:itemID="{F6B83794-E0D9-47BD-8EF8-FC0AC951B31A}">
  <ds:schemaRefs>
    <ds:schemaRef ds:uri="http://schemas.microsoft.com/office/2006/metadata/properties"/>
    <ds:schemaRef ds:uri="http://schemas.microsoft.com/office/infopath/2007/PartnerControls"/>
    <ds:schemaRef ds:uri="575ca9a0-63eb-4a32-a43e-dc0b74fef5ac"/>
    <ds:schemaRef ds:uri="3d34edac-eef3-44de-a974-236ae107c497"/>
  </ds:schemaRefs>
</ds:datastoreItem>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Widescreen</PresentationFormat>
  <Paragraphs>266</Paragraphs>
  <Slides>77</Slides>
  <Notes>4</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GestaltVTI</vt:lpstr>
      <vt:lpstr>De centjes van 2023-2024</vt:lpstr>
      <vt:lpstr>PowerPoint Presentation</vt:lpstr>
      <vt:lpstr>Afschrijvingen</vt:lpstr>
      <vt:lpstr>De boekhouding van JNM Nationaal</vt:lpstr>
      <vt:lpstr>Liquiditeit </vt:lpstr>
      <vt:lpstr>RESULTATEN</vt:lpstr>
      <vt:lpstr>Inleiding </vt:lpstr>
      <vt:lpstr>De excel</vt:lpstr>
      <vt:lpstr>De grafiekjes</vt:lpstr>
      <vt:lpstr>*Dit is dus geschaald voor inflatie  </vt:lpstr>
      <vt:lpstr>Jaarlijks terugkerende gebeurtenissen</vt:lpstr>
      <vt:lpstr>De begroting</vt:lpstr>
      <vt:lpstr>Er is een groot verlies begroot. -€ 46.900,47 </vt:lpstr>
      <vt:lpstr>Moeten we dat wel doen?</vt:lpstr>
      <vt:lpstr>Boekhoudposten</vt:lpstr>
      <vt:lpstr>Subsidies afdeling jeugd</vt:lpstr>
      <vt:lpstr>VIA-subsidies</vt:lpstr>
      <vt:lpstr>Verhuur ruimtes</vt:lpstr>
      <vt:lpstr>Financieel beleid</vt:lpstr>
      <vt:lpstr>lidgelden</vt:lpstr>
      <vt:lpstr>afdrachten</vt:lpstr>
      <vt:lpstr>verzekeringen</vt:lpstr>
      <vt:lpstr>Externe contacten</vt:lpstr>
      <vt:lpstr>Ondersteuning afdelingen</vt:lpstr>
      <vt:lpstr>personeel</vt:lpstr>
      <vt:lpstr>Personeel: lonen</vt:lpstr>
      <vt:lpstr>Personeel: Lonen: resultaat</vt:lpstr>
      <vt:lpstr>De personeelsbegroting</vt:lpstr>
      <vt:lpstr>Personeel: vorming</vt:lpstr>
      <vt:lpstr>Waardering personeel</vt:lpstr>
      <vt:lpstr>Personeel: andere</vt:lpstr>
      <vt:lpstr>Werking secretariaat</vt:lpstr>
      <vt:lpstr>Huur en erfpacht</vt:lpstr>
      <vt:lpstr>onderhoud</vt:lpstr>
      <vt:lpstr>EGW</vt:lpstr>
      <vt:lpstr>postzegels</vt:lpstr>
      <vt:lpstr>Bestuur</vt:lpstr>
      <vt:lpstr>Kerntaken bestuur</vt:lpstr>
      <vt:lpstr>Bestuur: projectwerking</vt:lpstr>
      <vt:lpstr>Bestuur: vrijwilligers-waardering</vt:lpstr>
      <vt:lpstr>Bestuur vrijwilligerswaardering: andere</vt:lpstr>
      <vt:lpstr>PP</vt:lpstr>
      <vt:lpstr>Meer uitgegeven dan begroot?</vt:lpstr>
      <vt:lpstr>PP vrijwilligerswaardering</vt:lpstr>
      <vt:lpstr>CP</vt:lpstr>
      <vt:lpstr>De tijdschrijften</vt:lpstr>
      <vt:lpstr>De website</vt:lpstr>
      <vt:lpstr>CP: andere</vt:lpstr>
      <vt:lpstr>NWG</vt:lpstr>
      <vt:lpstr>De NWG: algemeen</vt:lpstr>
      <vt:lpstr>Begroting 2024</vt:lpstr>
      <vt:lpstr>BWG</vt:lpstr>
      <vt:lpstr>BWG: algemeen</vt:lpstr>
      <vt:lpstr>MWG</vt:lpstr>
      <vt:lpstr>MWG: algemeen</vt:lpstr>
      <vt:lpstr>VP</vt:lpstr>
      <vt:lpstr>Cursussen indexering</vt:lpstr>
      <vt:lpstr>Cursussen: Educatief materiaal</vt:lpstr>
      <vt:lpstr>Projectwerking VP</vt:lpstr>
      <vt:lpstr>AOP</vt:lpstr>
      <vt:lpstr> AOP: algemeen </vt:lpstr>
      <vt:lpstr>JP</vt:lpstr>
      <vt:lpstr>JP: algemeen</vt:lpstr>
      <vt:lpstr>JP: kampverslagen: deelnamegeld</vt:lpstr>
      <vt:lpstr>JP: trollenfeest</vt:lpstr>
      <vt:lpstr>Knokploeg-fuiven</vt:lpstr>
      <vt:lpstr>Verbouwing</vt:lpstr>
      <vt:lpstr>Verbouwing</vt:lpstr>
      <vt:lpstr>Winkel</vt:lpstr>
      <vt:lpstr>Algemeen</vt:lpstr>
      <vt:lpstr>MAAR: met alle kosten is er veel verlies</vt:lpstr>
      <vt:lpstr>Winkelverkopen  </vt:lpstr>
      <vt:lpstr>Winkelaankopen  </vt:lpstr>
      <vt:lpstr>WiP: promo</vt:lpstr>
      <vt:lpstr>inclusieploeg</vt:lpstr>
      <vt:lpstr>Inclusieploeg: algemeen</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centjes van 2023-2024</dc:title>
  <dc:creator>Yolan Bosteels</dc:creator>
  <cp:lastModifiedBy>Raf Vanisterbecq</cp:lastModifiedBy>
  <cp:revision>12</cp:revision>
  <dcterms:created xsi:type="dcterms:W3CDTF">2024-02-14T15:15:56Z</dcterms:created>
  <dcterms:modified xsi:type="dcterms:W3CDTF">2024-03-31T19:50:15Z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0x0101000079DCD8B556024C8C3133284CB8368A</vt:lpwstr>
  </property>
  <property fmtid="{D5CDD505-2E9C-101B-9397-08002B2CF9AE}" pid="3" name="MediaServiceImageTags">
    <vt:lpwstr/>
  </property>
</Properties>
</file>